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handoutMasterIdLst>
    <p:handoutMasterId r:id="rId65"/>
  </p:handoutMasterIdLst>
  <p:sldIdLst>
    <p:sldId id="256" r:id="rId2"/>
    <p:sldId id="357" r:id="rId3"/>
    <p:sldId id="372" r:id="rId4"/>
    <p:sldId id="373" r:id="rId5"/>
    <p:sldId id="374" r:id="rId6"/>
    <p:sldId id="375" r:id="rId7"/>
    <p:sldId id="376" r:id="rId8"/>
    <p:sldId id="377" r:id="rId9"/>
    <p:sldId id="378" r:id="rId10"/>
    <p:sldId id="342" r:id="rId11"/>
    <p:sldId id="379" r:id="rId12"/>
    <p:sldId id="380" r:id="rId13"/>
    <p:sldId id="381" r:id="rId14"/>
    <p:sldId id="382" r:id="rId15"/>
    <p:sldId id="383" r:id="rId16"/>
    <p:sldId id="361" r:id="rId17"/>
    <p:sldId id="339" r:id="rId18"/>
    <p:sldId id="362" r:id="rId19"/>
    <p:sldId id="290" r:id="rId20"/>
    <p:sldId id="291" r:id="rId21"/>
    <p:sldId id="350" r:id="rId22"/>
    <p:sldId id="293" r:id="rId23"/>
    <p:sldId id="295" r:id="rId24"/>
    <p:sldId id="298" r:id="rId25"/>
    <p:sldId id="351" r:id="rId26"/>
    <p:sldId id="305" r:id="rId27"/>
    <p:sldId id="297" r:id="rId28"/>
    <p:sldId id="306" r:id="rId29"/>
    <p:sldId id="307" r:id="rId30"/>
    <p:sldId id="363" r:id="rId31"/>
    <p:sldId id="308" r:id="rId32"/>
    <p:sldId id="309" r:id="rId33"/>
    <p:sldId id="360" r:id="rId34"/>
    <p:sldId id="310" r:id="rId35"/>
    <p:sldId id="352" r:id="rId36"/>
    <p:sldId id="312" r:id="rId37"/>
    <p:sldId id="353" r:id="rId38"/>
    <p:sldId id="354" r:id="rId39"/>
    <p:sldId id="365" r:id="rId40"/>
    <p:sldId id="366" r:id="rId41"/>
    <p:sldId id="320" r:id="rId42"/>
    <p:sldId id="321" r:id="rId43"/>
    <p:sldId id="322" r:id="rId44"/>
    <p:sldId id="323" r:id="rId45"/>
    <p:sldId id="324" r:id="rId46"/>
    <p:sldId id="325" r:id="rId47"/>
    <p:sldId id="326" r:id="rId48"/>
    <p:sldId id="370" r:id="rId49"/>
    <p:sldId id="327" r:id="rId50"/>
    <p:sldId id="328" r:id="rId51"/>
    <p:sldId id="329" r:id="rId52"/>
    <p:sldId id="330" r:id="rId53"/>
    <p:sldId id="331" r:id="rId54"/>
    <p:sldId id="332" r:id="rId55"/>
    <p:sldId id="333" r:id="rId56"/>
    <p:sldId id="371" r:id="rId57"/>
    <p:sldId id="334" r:id="rId58"/>
    <p:sldId id="335" r:id="rId59"/>
    <p:sldId id="336" r:id="rId60"/>
    <p:sldId id="341" r:id="rId61"/>
    <p:sldId id="337" r:id="rId62"/>
    <p:sldId id="340"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D60093"/>
    <a:srgbClr val="FF0066"/>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9" autoAdjust="0"/>
    <p:restoredTop sz="93312" autoAdjust="0"/>
  </p:normalViewPr>
  <p:slideViewPr>
    <p:cSldViewPr>
      <p:cViewPr varScale="1">
        <p:scale>
          <a:sx n="62" d="100"/>
          <a:sy n="62" d="100"/>
        </p:scale>
        <p:origin x="1296" y="36"/>
      </p:cViewPr>
      <p:guideLst>
        <p:guide orient="horz" pos="2160"/>
        <p:guide pos="2880"/>
      </p:guideLst>
    </p:cSldViewPr>
  </p:slideViewPr>
  <p:notesTextViewPr>
    <p:cViewPr>
      <p:scale>
        <a:sx n="100" d="100"/>
        <a:sy n="100" d="100"/>
      </p:scale>
      <p:origin x="0" y="0"/>
    </p:cViewPr>
  </p:notesTextViewPr>
  <p:sorterViewPr>
    <p:cViewPr>
      <p:scale>
        <a:sx n="116" d="100"/>
        <a:sy n="116"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0AE72C0B-2929-487F-BC63-7AA6A2796FDD}" type="presOf" srcId="{5FC74589-1769-4EB4-9E51-9D82632D2E02}" destId="{C1CD2EAA-2E66-4BDA-BB6E-F99B46E1B919}"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4E24A60D-99D4-4427-9A29-2C863AE5583D}" type="presOf" srcId="{7D17D413-1C96-46A5-9E85-72C6636AE3C5}" destId="{5A591EE2-4B7B-40DB-B051-D75F7BFEDDD6}" srcOrd="0" destOrd="0" presId="urn:microsoft.com/office/officeart/2005/8/layout/lProcess2"/>
    <dgm:cxn modelId="{60D0BB12-08A5-44D8-896D-43CE99B8476E}" type="presOf" srcId="{6856B0CF-FE68-485F-BF49-CA4A93F4F38C}" destId="{DECF7DEE-4FD4-4CE5-AEDF-10353AC11531}" srcOrd="0"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D6AAB61B-5587-4BB8-9049-1A8C9F1E4AF5}" type="presOf" srcId="{A0A9AC20-5EC1-4862-BFC8-870928838544}" destId="{9A6AB0E7-12CE-4F4C-9194-CFD62AA0E26B}"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BF57F036-D1AD-49E6-B4FA-47DB2B8B2862}" type="presOf" srcId="{EFD7AB2D-81E2-448E-B54E-4F3622AF7EF9}" destId="{9E190C18-AEDE-45E1-8A46-924B1190ACB6}" srcOrd="0" destOrd="0" presId="urn:microsoft.com/office/officeart/2005/8/layout/lProcess2"/>
    <dgm:cxn modelId="{DA73BB40-22A3-49A5-9D03-009AC1139B43}" type="presOf" srcId="{7DAF4A99-25E1-44F9-90C0-EA66CF00B3B6}" destId="{5473F14B-8F21-412E-B8DE-EADF32D6F521}"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E0D2FB43-4A29-4BC9-AA94-704AFCA401F6}" type="presOf" srcId="{86AB53FA-67D7-4EE7-8555-3EE8EB6FA4C8}" destId="{0F3CAB81-CF76-498F-9619-BAF8144FA3C3}"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D2E71B6A-2ED0-4063-83D4-B7F1634C0332}" srcId="{A0A9AC20-5EC1-4862-BFC8-870928838544}" destId="{5DA147F9-347F-4A9B-99C6-4679CBA742BD}" srcOrd="1" destOrd="0" parTransId="{0DD651B9-CD26-4B12-B47E-A345F5C781A5}" sibTransId="{A279CC5C-DF39-4624-BFA5-ADC04410EA91}"/>
    <dgm:cxn modelId="{B735DB76-EF9D-422A-837C-639A3551191C}" type="presOf" srcId="{91B14D9B-61DF-4421-AF43-318BB0021BDF}" destId="{80F88CB8-4B64-4172-B897-E8F8383812F7}"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20EFFC89-9271-419F-9D84-5E2BF1EF8A4D}" type="presOf" srcId="{EA22DC01-B1C3-4425-86ED-5B66953397A8}" destId="{AB95B1F2-DB60-4BC5-81D3-1FA274FF69C7}" srcOrd="1"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C5647994-AFBB-48B0-B990-C257A96DFCD0}" type="presOf" srcId="{B8FE7A32-1B20-4D46-8242-6C91907A490E}" destId="{EFE71110-9F14-440A-945D-9BFF9005401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4FEE0695-AABA-4748-A84D-F764B2ACF56D}" type="presOf" srcId="{67EC18BA-DB21-4AAD-BE8A-067C85A9B73E}" destId="{80762C44-FA02-441A-8A8D-FC00E4F372F1}" srcOrd="0"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4392D196-3402-471E-9D4B-6FE47AF160B3}" type="presOf" srcId="{E9F388D8-C9C2-45F4-B532-779E8C2CB5E8}" destId="{D6B8C86D-B5C5-4707-BB1C-60E6EB9E4EBA}" srcOrd="0" destOrd="0" presId="urn:microsoft.com/office/officeart/2005/8/layout/lProcess2"/>
    <dgm:cxn modelId="{9E588E98-E81D-4FA3-9ED3-2668820412BB}" type="presOf" srcId="{5DA147F9-347F-4A9B-99C6-4679CBA742BD}" destId="{02FBE83C-F7E3-4AC9-9A61-66BF67D7D8B6}"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43C67AA5-3E06-4F54-81F0-5B5B1245C78A}" type="presOf" srcId="{A0A9AC20-5EC1-4862-BFC8-870928838544}" destId="{4735A497-84C1-49AD-B2D7-A0E2E20F2536}" srcOrd="1"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DF68A4C1-8ACC-4F43-8536-BDEB131EF0C1}" type="presOf" srcId="{B28448BA-C9A8-43EB-A9DB-A0137196E3B9}" destId="{F5FB40AB-A8F0-43CC-AED2-A0B6D3491F03}"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1DC4F4CE-EDBA-4CD4-A182-D6A8815658A3}" type="presOf" srcId="{B28448BA-C9A8-43EB-A9DB-A0137196E3B9}" destId="{189EA2CD-99B4-4604-BDBC-34AEB91058A9}" srcOrd="1" destOrd="0" presId="urn:microsoft.com/office/officeart/2005/8/layout/lProcess2"/>
    <dgm:cxn modelId="{0DF5A9D4-852B-4426-97B7-4FC1F151AC47}" type="presOf" srcId="{BC15291E-510A-4A20-8D69-B0F2ACBA3CC6}" destId="{204F3481-2F4C-45A5-A0A1-C088684F0126}" srcOrd="0"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639F07DB-7964-43D2-95D7-BA7EC4E507FC}" type="presOf" srcId="{5FC74589-1769-4EB4-9E51-9D82632D2E02}" destId="{727186A0-986E-40DF-85B7-ACC6191E0924}"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C3C2E7-64DB-4F9C-8006-CEE4637C0F0E}" type="presOf" srcId="{E12CEE09-DEBB-4435-B911-A40A12F7930D}" destId="{20F65450-B565-4F6E-8CBD-65CD2502E3B0}"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D58148F6-0304-4B55-9B79-9701BC4683EE}" type="presOf" srcId="{A9A35E3D-01EA-46C6-AED8-865E91E9D6C9}" destId="{F0B767F2-4C7E-481B-967C-8FE0CB529397}"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10/1/2024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10/1/2024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409766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We are now going to define</a:t>
            </a:r>
            <a:r>
              <a:rPr lang="en-US" baseline="0" dirty="0"/>
              <a:t> </a:t>
            </a:r>
            <a:r>
              <a:rPr lang="en-US" baseline="0" dirty="0" err="1"/>
              <a:t>minhashing</a:t>
            </a:r>
            <a:r>
              <a:rPr lang="en-US" baseline="0" dirty="0"/>
              <a:t>.</a:t>
            </a:r>
          </a:p>
          <a:p>
            <a:endParaRPr lang="en-US" baseline="0" dirty="0"/>
          </a:p>
          <a:p>
            <a:r>
              <a:rPr lang="en-US" baseline="0" dirty="0"/>
              <a:t>Click 1</a:t>
            </a:r>
          </a:p>
          <a:p>
            <a:r>
              <a:rPr lang="en-US" baseline="0" dirty="0"/>
              <a:t>Each </a:t>
            </a:r>
            <a:r>
              <a:rPr lang="en-US" baseline="0" dirty="0" err="1"/>
              <a:t>minhashing</a:t>
            </a:r>
            <a:r>
              <a:rPr lang="en-US" baseline="0" dirty="0"/>
              <a:t> hash function is associated with a permutation of the rows of the matrix. We don’t physically permute the rows; that would take much too much time.  We just imagine the rows are permuted.</a:t>
            </a:r>
          </a:p>
          <a:p>
            <a:endParaRPr lang="en-US" baseline="0" dirty="0"/>
          </a:p>
          <a:p>
            <a:r>
              <a:rPr lang="en-US" baseline="0" dirty="0"/>
              <a:t>Click 2</a:t>
            </a:r>
          </a:p>
          <a:p>
            <a:r>
              <a:rPr lang="en-US" baseline="0" dirty="0"/>
              <a:t>The definition of the minhash function h associated with a permutation is that h of a column C is the number of the first row, in the permuted order, in which that column has a 1.</a:t>
            </a:r>
          </a:p>
          <a:p>
            <a:endParaRPr lang="en-US" baseline="0" dirty="0"/>
          </a:p>
          <a:p>
            <a:r>
              <a:rPr lang="en-US" baseline="0" dirty="0"/>
              <a:t>Click 3</a:t>
            </a:r>
          </a:p>
          <a:p>
            <a:r>
              <a:rPr lang="en-US" baseline="0" dirty="0"/>
              <a:t>To create the signature for each of the columns of a matrix, we pick some number – about 100 is often a good choice – of permutations and use their associated minhash functions, say h1 through h100.  For each column, the signature is the sequence of row numbers we get when we apply each of these minhash functions in turn to the column.</a:t>
            </a:r>
          </a:p>
          <a:p>
            <a:endParaRPr lang="en-US" baseline="0" dirty="0"/>
          </a:p>
          <a:p>
            <a:r>
              <a:rPr lang="en-US" baseline="0" dirty="0"/>
              <a:t>It is important to remember that, for the entire matrix or collection of sets, we select the minhash functions once and apply the same minhash functions, to each of the columns.</a:t>
            </a:r>
          </a:p>
          <a:p>
            <a:endParaRPr lang="en-US" baseline="0" dirty="0"/>
          </a:p>
          <a:p>
            <a:r>
              <a:rPr lang="en-US" baseline="0" dirty="0"/>
              <a:t>Click 4</a:t>
            </a:r>
          </a:p>
          <a:p>
            <a:r>
              <a:rPr lang="en-US" baseline="0" dirty="0"/>
              <a:t>We can think of the signatures as another matrix.  The columns of the signature matrix correspond to the columns of the original matrix, that is, to the sets in the collection.  Each row of the signature matrix is the result of applying one of the chosen minhash functions to each of the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7219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algorithm in a nutshell.  The outer loop is on the rows (POINT).   For each row r, the first thing we do is compute each of the perhaps 100 hash values </a:t>
            </a:r>
            <a:r>
              <a:rPr lang="en-US" dirty="0" err="1"/>
              <a:t>h_i</a:t>
            </a:r>
            <a:r>
              <a:rPr lang="en-US" dirty="0"/>
              <a:t>(r)</a:t>
            </a:r>
            <a:r>
              <a:rPr lang="en-US" baseline="0" dirty="0"/>
              <a:t> (POINT).  Then </a:t>
            </a:r>
            <a:r>
              <a:rPr lang="en-US" dirty="0"/>
              <a:t>we loop</a:t>
            </a:r>
            <a:r>
              <a:rPr lang="en-US" baseline="0" dirty="0"/>
              <a:t> over all the columns c (POINT).  If column c does not have a 1 in row r, then we do nothing for r and c.</a:t>
            </a:r>
          </a:p>
          <a:p>
            <a:endParaRPr lang="en-US" baseline="0" dirty="0"/>
          </a:p>
          <a:p>
            <a:r>
              <a:rPr lang="en-US" baseline="0" dirty="0"/>
              <a:t>But suppose matrix M has 1 in row r and column c (POINT).  Then we loop over the index </a:t>
            </a:r>
            <a:r>
              <a:rPr lang="en-US" baseline="0" dirty="0" err="1"/>
              <a:t>i</a:t>
            </a:r>
            <a:r>
              <a:rPr lang="en-US" baseline="0" dirty="0"/>
              <a:t> for all the hash functions (POINT).  For each of these perhaps 100 values of </a:t>
            </a:r>
            <a:r>
              <a:rPr lang="en-US" baseline="0" dirty="0" err="1"/>
              <a:t>i</a:t>
            </a:r>
            <a:r>
              <a:rPr lang="en-US" baseline="0" dirty="0"/>
              <a:t>, we check whether </a:t>
            </a:r>
            <a:r>
              <a:rPr lang="en-US" baseline="0" dirty="0" err="1"/>
              <a:t>h_i</a:t>
            </a:r>
            <a:r>
              <a:rPr lang="en-US" baseline="0" dirty="0"/>
              <a:t>(r) is smaller than the smallest value currently in the slot for hash function </a:t>
            </a:r>
            <a:r>
              <a:rPr lang="en-US" baseline="0" dirty="0" err="1"/>
              <a:t>i</a:t>
            </a:r>
            <a:r>
              <a:rPr lang="en-US" baseline="0" dirty="0"/>
              <a:t> and column c (POINT).  If so, we replace that slot by </a:t>
            </a:r>
            <a:r>
              <a:rPr lang="en-US" baseline="0" dirty="0" err="1"/>
              <a:t>h_i</a:t>
            </a:r>
            <a:r>
              <a:rPr lang="en-US" baseline="0" dirty="0"/>
              <a:t>(r).</a:t>
            </a:r>
          </a:p>
          <a:p>
            <a:endParaRPr lang="en-US" baseline="0" dirty="0"/>
          </a:p>
          <a:p>
            <a:r>
              <a:rPr lang="en-US" baseline="0" dirty="0"/>
              <a:t>We take M(</a:t>
            </a:r>
            <a:r>
              <a:rPr lang="en-US" baseline="0" dirty="0" err="1"/>
              <a:t>i,c</a:t>
            </a:r>
            <a:r>
              <a:rPr lang="en-US" baseline="0" dirty="0"/>
              <a:t>) to be infinity initially, so the first row we find that has a 1 in column c surely is placed in that slot.  Also note that it is important we compute </a:t>
            </a:r>
            <a:r>
              <a:rPr lang="en-US" baseline="0" dirty="0" err="1"/>
              <a:t>h_i</a:t>
            </a:r>
            <a:r>
              <a:rPr lang="en-US" baseline="0" dirty="0"/>
              <a:t>(r) only once for each hash function and each row, outside the loop over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54529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Let’s do a little example.  Our matrix has only two columns and five rows (POINT).  We’re going to use only two hash functions; that is, we compute signatures of length 2.</a:t>
            </a:r>
            <a:r>
              <a:rPr lang="en-US" baseline="0" dirty="0"/>
              <a:t>  The two hash functions we use are shown here (POINT).  Each maps integers to five buckets.  The first, which we call h(x), maps any integer x to x modulo 5, that is, the remainder when x is divided by 5 (POINT).  The second, g(x) (POINT), maps x to 2x+1 modulo 5.</a:t>
            </a:r>
          </a:p>
          <a:p>
            <a:endParaRPr lang="en-US" baseline="0" dirty="0"/>
          </a:p>
          <a:p>
            <a:r>
              <a:rPr lang="en-US" baseline="0" dirty="0"/>
              <a:t>We are ready to compute the two components of the signatures for each of these columns.  Remember that initially, we assume all slots are infinity.  Begin by looking at the first row (POINT).  We find h(1) = 1, and g(1) = 3 modulo 5, or 3.  Row 1 has 1 in the first column, but 0 in the second.  Therefore, the second signature is not changed and both its components remain at infinity (POINT).  But the first signature is changed to the values of h(1) and g(1), that is, 1 and 3 (POINT).</a:t>
            </a:r>
          </a:p>
          <a:p>
            <a:endParaRPr lang="en-US" baseline="0" dirty="0"/>
          </a:p>
          <a:p>
            <a:r>
              <a:rPr lang="en-US" baseline="0" dirty="0"/>
              <a:t>Click 1</a:t>
            </a:r>
          </a:p>
          <a:p>
            <a:r>
              <a:rPr lang="en-US" baseline="0" dirty="0"/>
              <a:t>Now consider the second row.  h(2) = 2, and g(2) = 5 modulo 5 = 0.  Since column 1 has 0 in the second row, we do not change its signature.  But column 2 has 1 in row 2, so we replace the infinite values in its signature by 2 and 0 (POINT).</a:t>
            </a:r>
          </a:p>
          <a:p>
            <a:endParaRPr lang="en-US" baseline="0" dirty="0"/>
          </a:p>
          <a:p>
            <a:r>
              <a:rPr lang="en-US" baseline="0" dirty="0"/>
              <a:t>Click 2</a:t>
            </a:r>
          </a:p>
          <a:p>
            <a:r>
              <a:rPr lang="en-US" baseline="0" dirty="0"/>
              <a:t>Next, the third row.  h(3) = 3 and g(3) = 7 modulo 5, or 2.  There is 1 in row 3 of both columns, so both signatures are candidates for being lowered.  However, h(3) is 3, and the first components of both signatures are already lower, 1 and 2, respectively (POINT).  So we do not change either first component.  g(3) is 2, so we might change either second component.  For the first signature, the current value is 3 (POINT), so we lower it to 2 (POINT).  But for the second signature, the current value, 0 (POINT) is already lower than 2, so we leave it at 0.</a:t>
            </a:r>
          </a:p>
          <a:p>
            <a:endParaRPr lang="en-US" baseline="0" dirty="0"/>
          </a:p>
          <a:p>
            <a:r>
              <a:rPr lang="en-US" baseline="0" dirty="0"/>
              <a:t>Click 3</a:t>
            </a:r>
          </a:p>
          <a:p>
            <a:r>
              <a:rPr lang="en-US" baseline="0" dirty="0"/>
              <a:t>h(4) = 4, and g(4) = 9 modulo 5, or 4.  Since 4 is larger than any of the current slots for the first column, no changes are made.</a:t>
            </a:r>
          </a:p>
          <a:p>
            <a:endParaRPr lang="en-US" baseline="0" dirty="0"/>
          </a:p>
          <a:p>
            <a:r>
              <a:rPr lang="en-US" baseline="0" dirty="0"/>
              <a:t>Click 4</a:t>
            </a:r>
          </a:p>
          <a:p>
            <a:r>
              <a:rPr lang="en-US" baseline="0" dirty="0"/>
              <a:t>Finally, h(5) = 5 modulo 5, or 0, and g(5) = 11 modulo 5, or 1.    Only the second column has a 1 in row 5, so we can only change its signature.  Since h(5) = 0, and the old value of the slot for h is 2 (POINT), we lower it to 0.  But the slot for g already has 0, which is lower than g(5), or 1, so no change is made there (POINT).   Thus, the final signatures are (1,2) for the first column (POINT) and (0,0) for the second column (POINT). </a:t>
            </a:r>
          </a:p>
          <a:p>
            <a:endParaRPr lang="en-US" baseline="0" dirty="0"/>
          </a:p>
          <a:p>
            <a:r>
              <a:rPr lang="en-US" baseline="0" dirty="0"/>
              <a:t>Incidentally, notice that the two signatures disagree for both components, so they estimate the Jaccard similarity of the columns to be 0.  That’s off by a little, since as you can see, the true Jaccard similarity of the columns is 1/5.</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504500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421716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61064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20445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7" name="Shape 1007"/>
          <p:cNvSpPr>
            <a:spLocks noGrp="1"/>
          </p:cNvSpPr>
          <p:nvPr>
            <p:ph type="body" sz="quarter" idx="1"/>
          </p:nvPr>
        </p:nvSpPr>
        <p:spPr>
          <a:prstGeom prst="rect">
            <a:avLst/>
          </a:prstGeom>
        </p:spPr>
        <p:txBody>
          <a:bodyPr>
            <a:normAutofit lnSpcReduction="10000"/>
          </a:bodyPr>
          <a:lstStyle/>
          <a:p>
            <a:pPr marL="285750" indent="-285750">
              <a:lnSpc>
                <a:spcPct val="117999"/>
              </a:lnSpc>
              <a:buClr>
                <a:srgbClr val="BD081C"/>
              </a:buClr>
              <a:buSzPct val="70000"/>
              <a:buFont typeface="Zapf Dingbats"/>
              <a:buChar char="-"/>
              <a:defRPr sz="3000">
                <a:latin typeface="Helvetica Neue"/>
                <a:ea typeface="Helvetica Neue"/>
                <a:cs typeface="Helvetica Neue"/>
                <a:sym typeface="Helvetica Neue"/>
              </a:defRPr>
            </a:pPr>
            <a:r>
              <a:t>… and find visually similar products and recommendations, in real-time</a:t>
            </a:r>
          </a:p>
          <a:p>
            <a:pPr>
              <a:lnSpc>
                <a:spcPct val="117999"/>
              </a:lnSpc>
              <a:defRPr sz="3000">
                <a:latin typeface="Helvetica Neue"/>
                <a:ea typeface="Helvetica Neue"/>
                <a:cs typeface="Helvetica Neue"/>
                <a:sym typeface="Helvetica Neue"/>
              </a:defRPr>
            </a:pPr>
            <a:r>
              <a:t>in this particular product, launched last November, you have a cropper tool which you can use to select portions of the image you’re interested in</a:t>
            </a:r>
          </a:p>
        </p:txBody>
      </p:sp>
    </p:spTree>
    <p:extLst>
      <p:ext uri="{BB962C8B-B14F-4D97-AF65-F5344CB8AC3E}">
        <p14:creationId xmlns:p14="http://schemas.microsoft.com/office/powerpoint/2010/main" val="213151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9" name="Shape 1439"/>
          <p:cNvSpPr>
            <a:spLocks noGrp="1"/>
          </p:cNvSpPr>
          <p:nvPr>
            <p:ph type="body" sz="quarter" idx="1"/>
          </p:nvPr>
        </p:nvSpPr>
        <p:spPr>
          <a:prstGeom prst="rect">
            <a:avLst/>
          </a:prstGeom>
        </p:spPr>
        <p:txBody>
          <a:bodyPr>
            <a:normAutofit fontScale="70000" lnSpcReduction="20000"/>
          </a:bodyPr>
          <a:lstStyle/>
          <a:p>
            <a:pPr>
              <a:lnSpc>
                <a:spcPct val="117999"/>
              </a:lnSpc>
              <a:defRPr sz="2400">
                <a:latin typeface="Helvetica Neue"/>
                <a:ea typeface="Helvetica Neue"/>
                <a:cs typeface="Helvetica Neue"/>
                <a:sym typeface="Helvetica Neue"/>
              </a:defRPr>
            </a:pPr>
            <a:r>
              <a:rPr dirty="0"/>
              <a:t>So this is a great, semantically similar items clustering together is a good jump point for visual similarity. Say we have Image A and B, and we’d like to determine a similarity score for the two of them.</a:t>
            </a:r>
          </a:p>
          <a:p>
            <a:pPr>
              <a:lnSpc>
                <a:spcPct val="117999"/>
              </a:lnSpc>
              <a:defRPr sz="2400">
                <a:latin typeface="Helvetica Neue"/>
                <a:ea typeface="Helvetica Neue"/>
                <a:cs typeface="Helvetica Neue"/>
                <a:sym typeface="Helvetica Neue"/>
              </a:defRPr>
            </a:pPr>
            <a:r>
              <a:rPr dirty="0"/>
              <a:t>We start by running Image A through our network [BUILD] and extracting its intermediate representation, which gives us a feature vector [BUILD].</a:t>
            </a:r>
          </a:p>
          <a:p>
            <a:pPr>
              <a:lnSpc>
                <a:spcPct val="117999"/>
              </a:lnSpc>
              <a:defRPr sz="2400">
                <a:latin typeface="Helvetica Neue"/>
                <a:ea typeface="Helvetica Neue"/>
                <a:cs typeface="Helvetica Neue"/>
                <a:sym typeface="Helvetica Neue"/>
              </a:defRPr>
            </a:pPr>
            <a:endParaRPr dirty="0"/>
          </a:p>
          <a:p>
            <a:pPr>
              <a:lnSpc>
                <a:spcPct val="117999"/>
              </a:lnSpc>
              <a:defRPr sz="2400">
                <a:latin typeface="Helvetica Neue"/>
                <a:ea typeface="Helvetica Neue"/>
                <a:cs typeface="Helvetica Neue"/>
                <a:sym typeface="Helvetica Neue"/>
              </a:defRPr>
            </a:pPr>
            <a:r>
              <a:rPr dirty="0"/>
              <a:t>We can do the same thing for Image B [BUILD], giving us another feature vector. Now, computing image similarity is as simple as taking the Hamming distance [BUILD] between these two feature vectors, where a smaller distance means two images are more similar.</a:t>
            </a:r>
          </a:p>
        </p:txBody>
      </p:sp>
    </p:spTree>
    <p:extLst>
      <p:ext uri="{BB962C8B-B14F-4D97-AF65-F5344CB8AC3E}">
        <p14:creationId xmlns:p14="http://schemas.microsoft.com/office/powerpoint/2010/main" val="95576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Shape 3016"/>
          <p:cNvSpPr>
            <a:spLocks noGrp="1" noRot="1" noChangeAspect="1"/>
          </p:cNvSpPr>
          <p:nvPr>
            <p:ph type="sldImg"/>
          </p:nvPr>
        </p:nvSpPr>
        <p:spPr>
          <a:xfrm>
            <a:off x="1143000" y="685800"/>
            <a:ext cx="4572000" cy="3429000"/>
          </a:xfrm>
          <a:prstGeom prst="rect">
            <a:avLst/>
          </a:prstGeom>
        </p:spPr>
        <p:txBody>
          <a:bodyPr/>
          <a:lstStyle/>
          <a:p>
            <a:endParaRPr/>
          </a:p>
        </p:txBody>
      </p:sp>
      <p:sp>
        <p:nvSpPr>
          <p:cNvPr id="3017" name="Shape 3017"/>
          <p:cNvSpPr>
            <a:spLocks noGrp="1"/>
          </p:cNvSpPr>
          <p:nvPr>
            <p:ph type="body" sz="quarter" idx="1"/>
          </p:nvPr>
        </p:nvSpPr>
        <p:spPr>
          <a:prstGeom prst="rect">
            <a:avLst/>
          </a:prstGeom>
        </p:spPr>
        <p:txBody>
          <a:bodyPr/>
          <a:lstStyle/>
          <a:p>
            <a:pPr marL="228600" indent="-228600">
              <a:lnSpc>
                <a:spcPct val="117999"/>
              </a:lnSpc>
              <a:buSzPct val="100000"/>
              <a:buChar char="•"/>
              <a:defRPr sz="3000"/>
            </a:pPr>
            <a:endParaRPr/>
          </a:p>
          <a:p>
            <a:pPr marL="228600" indent="-228600">
              <a:lnSpc>
                <a:spcPct val="117999"/>
              </a:lnSpc>
              <a:buSzPct val="100000"/>
              <a:buChar char="•"/>
              <a:defRPr sz="3000"/>
            </a:pPr>
            <a:r>
              <a:t>Then, after aggregating the labels into a heat map, we can use this as additional training data for our detector models</a:t>
            </a:r>
          </a:p>
        </p:txBody>
      </p:sp>
    </p:spTree>
    <p:extLst>
      <p:ext uri="{BB962C8B-B14F-4D97-AF65-F5344CB8AC3E}">
        <p14:creationId xmlns:p14="http://schemas.microsoft.com/office/powerpoint/2010/main" val="32167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263663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extLst>
      <p:ext uri="{BB962C8B-B14F-4D97-AF65-F5344CB8AC3E}">
        <p14:creationId xmlns:p14="http://schemas.microsoft.com/office/powerpoint/2010/main" val="354255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extLst>
      <p:ext uri="{BB962C8B-B14F-4D97-AF65-F5344CB8AC3E}">
        <p14:creationId xmlns:p14="http://schemas.microsoft.com/office/powerpoint/2010/main" val="362483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a:latin typeface="Arial" pitchFamily="34" charset="0"/>
              </a:rPr>
              <a:t>10 nearest neighbors, 2.3 million image database</a:t>
            </a:r>
          </a:p>
        </p:txBody>
      </p:sp>
    </p:spTree>
    <p:extLst>
      <p:ext uri="{BB962C8B-B14F-4D97-AF65-F5344CB8AC3E}">
        <p14:creationId xmlns:p14="http://schemas.microsoft.com/office/powerpoint/2010/main" val="26597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10626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68CB871A-ADD5-F14A-8994-70CE88C13F6E}"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7F150-C984-5B4D-9BA0-6C3EE274CD8B}"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B6BF2ED-D8FB-8440-A3BA-6F710E36BDC3}" type="datetime1">
              <a:rPr lang="en-US" smtClean="0"/>
              <a:t>10/1/2024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760466B1-3BDE-1846-9BA6-472D03754C44}" type="datetime1">
              <a:rPr lang="en-US" smtClean="0"/>
              <a:t>10/1/2024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Jure Leskovec, Stanford CS246: Mining Massive Datasets</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962641A-CFA9-A049-8490-D6122EBDE300}" type="datetime1">
              <a:rPr lang="en-US" smtClean="0"/>
              <a:t>10/1/2024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Half and Half (Left)">
    <p:spTree>
      <p:nvGrpSpPr>
        <p:cNvPr id="1" name=""/>
        <p:cNvGrpSpPr/>
        <p:nvPr/>
      </p:nvGrpSpPr>
      <p:grpSpPr>
        <a:xfrm>
          <a:off x="0" y="0"/>
          <a:ext cx="0" cy="0"/>
          <a:chOff x="0" y="0"/>
          <a:chExt cx="0" cy="0"/>
        </a:xfrm>
      </p:grpSpPr>
      <p:sp>
        <p:nvSpPr>
          <p:cNvPr id="79" name="Image"/>
          <p:cNvSpPr>
            <a:spLocks noGrp="1"/>
          </p:cNvSpPr>
          <p:nvPr>
            <p:ph type="pic" idx="13"/>
          </p:nvPr>
        </p:nvSpPr>
        <p:spPr>
          <a:xfrm>
            <a:off x="4636256" y="-11497"/>
            <a:ext cx="4521079" cy="6851384"/>
          </a:xfrm>
          <a:prstGeom prst="rect">
            <a:avLst/>
          </a:prstGeom>
        </p:spPr>
        <p:txBody>
          <a:bodyPr lIns="91439" tIns="45719" rIns="91439" bIns="45719"/>
          <a:lstStyle>
            <a:lvl1pPr>
              <a:defRPr b="1" i="0">
                <a:latin typeface="Haas Grot Disp R 75" charset="0"/>
                <a:ea typeface="Haas Grot Disp R 75" charset="0"/>
                <a:cs typeface="Haas Grot Disp R 75" charset="0"/>
              </a:defRPr>
            </a:lvl1pPr>
          </a:lstStyle>
          <a:p>
            <a:endParaRPr/>
          </a:p>
        </p:txBody>
      </p:sp>
      <p:sp>
        <p:nvSpPr>
          <p:cNvPr id="80" name="Subtitle"/>
          <p:cNvSpPr>
            <a:spLocks noGrp="1"/>
          </p:cNvSpPr>
          <p:nvPr>
            <p:ph type="body" sz="quarter" idx="14"/>
          </p:nvPr>
        </p:nvSpPr>
        <p:spPr>
          <a:xfrm>
            <a:off x="354005" y="3613880"/>
            <a:ext cx="4187876" cy="595035"/>
          </a:xfrm>
          <a:prstGeom prst="rect">
            <a:avLst/>
          </a:prstGeom>
          <a:ln w="3175"/>
        </p:spPr>
        <p:txBody>
          <a:bodyPr lIns="50800" tIns="50800" rIns="50800" bIns="50800">
            <a:spAutoFit/>
          </a:bodyPr>
          <a:lstStyle>
            <a:lvl1pPr>
              <a:spcBef>
                <a:spcPts val="3938"/>
              </a:spcBef>
              <a:defRPr b="1" i="0">
                <a:latin typeface="Haas Grot Disp R 75" charset="0"/>
                <a:ea typeface="Haas Grot Disp R 75" charset="0"/>
                <a:cs typeface="Haas Grot Disp R 75" charset="0"/>
              </a:defRPr>
            </a:lvl1pPr>
          </a:lstStyle>
          <a:p>
            <a:r>
              <a:t>Subtitle</a:t>
            </a:r>
          </a:p>
        </p:txBody>
      </p:sp>
      <p:sp>
        <p:nvSpPr>
          <p:cNvPr id="81" name="Title Text"/>
          <p:cNvSpPr txBox="1">
            <a:spLocks noGrp="1"/>
          </p:cNvSpPr>
          <p:nvPr>
            <p:ph type="title"/>
          </p:nvPr>
        </p:nvSpPr>
        <p:spPr>
          <a:xfrm>
            <a:off x="334919" y="766850"/>
            <a:ext cx="4216451" cy="2858183"/>
          </a:xfrm>
          <a:prstGeom prst="rect">
            <a:avLst/>
          </a:prstGeom>
        </p:spPr>
        <p:txBody>
          <a:bodyPr lIns="50800" tIns="50800" rIns="50800" bIns="50800" anchor="b"/>
          <a:lstStyle>
            <a:lvl1pPr>
              <a:defRPr b="1" i="0">
                <a:latin typeface="Haas Grot Disp R 75" charset="0"/>
                <a:ea typeface="Haas Grot Disp R 75" charset="0"/>
                <a:cs typeface="Haas Grot Disp R 75" charset="0"/>
              </a:defRPr>
            </a:lvl1pPr>
          </a:lstStyle>
          <a:p>
            <a:r>
              <a:t>Title Text</a:t>
            </a:r>
          </a:p>
        </p:txBody>
      </p:sp>
      <p:sp>
        <p:nvSpPr>
          <p:cNvPr id="82" name="Slide Number"/>
          <p:cNvSpPr txBox="1">
            <a:spLocks noGrp="1"/>
          </p:cNvSpPr>
          <p:nvPr>
            <p:ph type="sldNum" sz="quarter" idx="2"/>
          </p:nvPr>
        </p:nvSpPr>
        <p:spPr>
          <a:xfrm>
            <a:off x="8530766" y="6508750"/>
            <a:ext cx="135855" cy="164821"/>
          </a:xfrm>
          <a:prstGeom prst="rect">
            <a:avLst/>
          </a:prstGeom>
        </p:spPr>
        <p:txBody>
          <a:bodyPr/>
          <a:lstStyle>
            <a:lvl1pPr>
              <a:defRPr sz="675"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27889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rt Full">
    <p:spTree>
      <p:nvGrpSpPr>
        <p:cNvPr id="1" name=""/>
        <p:cNvGrpSpPr/>
        <p:nvPr/>
      </p:nvGrpSpPr>
      <p:grpSpPr>
        <a:xfrm>
          <a:off x="0" y="0"/>
          <a:ext cx="0" cy="0"/>
          <a:chOff x="0" y="0"/>
          <a:chExt cx="0" cy="0"/>
        </a:xfrm>
      </p:grpSpPr>
      <p:sp>
        <p:nvSpPr>
          <p:cNvPr id="57" name="Source placeholder"/>
          <p:cNvSpPr txBox="1">
            <a:spLocks noGrp="1"/>
          </p:cNvSpPr>
          <p:nvPr>
            <p:ph type="body" sz="quarter" idx="13"/>
          </p:nvPr>
        </p:nvSpPr>
        <p:spPr>
          <a:xfrm>
            <a:off x="381000" y="6468576"/>
            <a:ext cx="8382001" cy="253916"/>
          </a:xfrm>
          <a:prstGeom prst="rect">
            <a:avLst/>
          </a:prstGeom>
        </p:spPr>
        <p:txBody>
          <a:bodyPr anchor="ctr">
            <a:spAutoFit/>
          </a:bodyPr>
          <a:lstStyle>
            <a:lvl1pPr defTabSz="476250">
              <a:lnSpc>
                <a:spcPct val="100000"/>
              </a:lnSpc>
              <a:spcBef>
                <a:spcPts val="0"/>
              </a:spcBef>
              <a:defRPr sz="750" b="1" i="0" spc="0">
                <a:solidFill>
                  <a:srgbClr val="A6AAA9"/>
                </a:solidFill>
                <a:latin typeface="Haas Grot Disp R 75" charset="0"/>
                <a:ea typeface="Haas Grot Disp R 75" charset="0"/>
                <a:cs typeface="Haas Grot Disp R 75" charset="0"/>
                <a:sym typeface="Haas Grot Disp Pinterest"/>
              </a:defRPr>
            </a:lvl1pPr>
          </a:lstStyle>
          <a:p>
            <a:r>
              <a:t>Source placeholder </a:t>
            </a:r>
          </a:p>
        </p:txBody>
      </p:sp>
      <p:sp>
        <p:nvSpPr>
          <p:cNvPr id="58" name="Title Text"/>
          <p:cNvSpPr txBox="1">
            <a:spLocks noGrp="1"/>
          </p:cNvSpPr>
          <p:nvPr>
            <p:ph type="title"/>
          </p:nvPr>
        </p:nvSpPr>
        <p:spPr>
          <a:xfrm>
            <a:off x="362125" y="318318"/>
            <a:ext cx="8419751" cy="1059640"/>
          </a:xfrm>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59" name="Body Level One…"/>
          <p:cNvSpPr txBox="1">
            <a:spLocks noGrp="1"/>
          </p:cNvSpPr>
          <p:nvPr>
            <p:ph type="body" idx="1"/>
          </p:nvPr>
        </p:nvSpPr>
        <p:spPr>
          <a:xfrm>
            <a:off x="372933" y="1402953"/>
            <a:ext cx="8398135" cy="3953272"/>
          </a:xfrm>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t>Body Level One</a:t>
            </a:r>
          </a:p>
          <a:p>
            <a:pPr lvl="1"/>
            <a:r>
              <a:t>Body Level Two</a:t>
            </a:r>
          </a:p>
          <a:p>
            <a:pPr lvl="2"/>
            <a:r>
              <a:t>Body Level Three</a:t>
            </a:r>
          </a:p>
          <a:p>
            <a:pPr lvl="3"/>
            <a:r>
              <a:t>Body Level Four</a:t>
            </a:r>
          </a:p>
          <a:p>
            <a:pPr lvl="4"/>
            <a:r>
              <a:t>Body Level Five</a:t>
            </a:r>
          </a:p>
        </p:txBody>
      </p:sp>
      <p:sp>
        <p:nvSpPr>
          <p:cNvPr id="60" name="Object"/>
          <p:cNvSpPr txBox="1">
            <a:spLocks noGrp="1"/>
          </p:cNvSpPr>
          <p:nvPr>
            <p:ph idx="3"/>
          </p:nvPr>
        </p:nvSpPr>
        <p:spPr>
          <a:xfrm>
            <a:off x="385763" y="1496318"/>
            <a:ext cx="8382000" cy="4855270"/>
          </a:xfrm>
          <a:prstGeom prst="rect">
            <a:avLst/>
          </a:prstGeom>
        </p:spPr>
        <p:txBody>
          <a:bodyPr anchor="ctr">
            <a:normAutofit/>
          </a:bodyPr>
          <a:lstStyle>
            <a:lvl1pPr defTabSz="476250">
              <a:spcBef>
                <a:spcPts val="0"/>
              </a:spcBef>
              <a:defRPr sz="4500" b="1" i="0" spc="0">
                <a:solidFill>
                  <a:srgbClr val="A6AAA9"/>
                </a:solidFill>
                <a:latin typeface="Haas Grot Disp R 75" charset="0"/>
                <a:ea typeface="Haas Grot Disp R 75" charset="0"/>
                <a:cs typeface="Haas Grot Disp R 75" charset="0"/>
              </a:defRPr>
            </a:lvl1pPr>
          </a:lstStyle>
          <a:p>
            <a:pPr defTabSz="1270000">
              <a:spcBef>
                <a:spcPts val="0"/>
              </a:spcBef>
              <a:defRPr sz="4500" spc="0">
                <a:solidFill>
                  <a:srgbClr val="A6AAA9"/>
                </a:solidFill>
              </a:defRPr>
            </a:pPr>
            <a:endParaRPr/>
          </a:p>
        </p:txBody>
      </p:sp>
      <p:sp>
        <p:nvSpPr>
          <p:cNvPr id="61" name="Slide Number"/>
          <p:cNvSpPr txBox="1">
            <a:spLocks noGrp="1"/>
          </p:cNvSpPr>
          <p:nvPr>
            <p:ph type="sldNum" sz="quarter" idx="2"/>
          </p:nvPr>
        </p:nvSpPr>
        <p:spPr>
          <a:xfrm>
            <a:off x="8649891" y="6508034"/>
            <a:ext cx="120226" cy="145874"/>
          </a:xfrm>
          <a:prstGeom prst="rect">
            <a:avLst/>
          </a:prstGeom>
        </p:spPr>
        <p:txBody>
          <a:bodyPr/>
          <a:lstStyle>
            <a:lvl1pPr>
              <a:defRPr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18887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 Column Grid (Large)">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40" name="Body Level One…"/>
          <p:cNvSpPr txBox="1">
            <a:spLocks noGrp="1"/>
          </p:cNvSpPr>
          <p:nvPr>
            <p:ph type="body" idx="1"/>
          </p:nvPr>
        </p:nvSpPr>
        <p:spPr>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728638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EE9C33F-6390-9E4F-95CC-D0B8DEFB1C09}"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8205BFB5-CB4B-B84E-A506-2AE084CD0B11}"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9F665E5-9119-A541-9FF3-BD7DDBD6159D}"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6C3075E-13E8-3342-A021-E7F5DB3A8B55}" type="datetime1">
              <a:rPr lang="en-US" smtClean="0"/>
              <a:t>10/1/2024</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E692AF3-0837-4B46-A2ED-D8133498C475}" type="datetime1">
              <a:rPr lang="en-US" smtClean="0"/>
              <a:t>10/1/2024</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A8769-6D02-CA4E-8782-5993E336FAE0}" type="datetime1">
              <a:rPr lang="en-US" smtClean="0"/>
              <a:t>10/1/2024</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527917-6F51-0A41-8BA0-B95A14DB2583}"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87DFB43-F8A2-504E-98C9-2081898E84BA}" type="datetime1">
              <a:rPr lang="en-US" smtClean="0"/>
              <a:t>10/1/2024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6312A83-0EA2-2B4A-8120-C5CAFD1BF40B}" type="datetime1">
              <a:rPr lang="en-US" smtClean="0"/>
              <a:t>10/1/2024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Jure Leskovec, Stanford CS246: Mining Massive Datasets</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12.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8077200" cy="3581400"/>
          </a:xfrm>
        </p:spPr>
        <p:txBody>
          <a:bodyPr anchor="b">
            <a:normAutofit/>
          </a:bodyPr>
          <a:lstStyle/>
          <a:p>
            <a:r>
              <a:rPr lang="en-US" sz="4800" dirty="0"/>
              <a:t>Finding Similar Items:</a:t>
            </a:r>
            <a:br>
              <a:rPr lang="en-US" sz="4800" dirty="0"/>
            </a:br>
            <a:r>
              <a:rPr lang="en-US" sz="4800" dirty="0"/>
              <a:t>Locality Sensitive Hashing</a:t>
            </a:r>
          </a:p>
        </p:txBody>
      </p:sp>
      <p:sp>
        <p:nvSpPr>
          <p:cNvPr id="7" name="TextBox 6"/>
          <p:cNvSpPr txBox="1"/>
          <p:nvPr/>
        </p:nvSpPr>
        <p:spPr>
          <a:xfrm>
            <a:off x="762000" y="5257800"/>
            <a:ext cx="6705600" cy="1323439"/>
          </a:xfrm>
          <a:prstGeom prst="rect">
            <a:avLst/>
          </a:prstGeom>
          <a:noFill/>
        </p:spPr>
        <p:txBody>
          <a:bodyPr wrap="square" rtlCol="0">
            <a:spAutoFit/>
          </a:bodyPr>
          <a:lstStyle/>
          <a:p>
            <a:r>
              <a:rPr lang="en-US" sz="2400" dirty="0"/>
              <a:t>Modified from CS246: Mining Massive Datasets</a:t>
            </a:r>
          </a:p>
          <a:p>
            <a:r>
              <a:rPr lang="en-US" sz="2400" dirty="0"/>
              <a:t>Jure Leskovec, </a:t>
            </a:r>
            <a:r>
              <a:rPr lang="en-US" sz="2000" dirty="0"/>
              <a:t>Stanford University</a:t>
            </a:r>
          </a:p>
          <a:p>
            <a:r>
              <a:rPr lang="en-US" sz="3200" dirty="0"/>
              <a:t>http://cs246.stanford.edu</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Image completion</a:t>
            </a:r>
          </a:p>
          <a:p>
            <a:pPr lvl="1">
              <a:lnSpc>
                <a:spcPct val="90000"/>
              </a:lnSpc>
            </a:pPr>
            <a:r>
              <a:rPr lang="en-US" b="1" dirty="0"/>
              <a:t>Recommendations and search</a:t>
            </a:r>
          </a:p>
        </p:txBody>
      </p:sp>
      <p:sp>
        <p:nvSpPr>
          <p:cNvPr id="4" name="Date Placeholder 3"/>
          <p:cNvSpPr>
            <a:spLocks noGrp="1"/>
          </p:cNvSpPr>
          <p:nvPr>
            <p:ph type="dt" sz="half" idx="10"/>
          </p:nvPr>
        </p:nvSpPr>
        <p:spPr/>
        <p:txBody>
          <a:bodyPr/>
          <a:lstStyle/>
          <a:p>
            <a:fld id="{FF657AD3-EC80-6B4F-9D35-B395447D089C}"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 Today’s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a:solidFill>
                    <a:srgbClr val="FF0066"/>
                  </a:solidFill>
                </a:endParaRPr>
              </a:p>
              <a:p>
                <a:pPr lvl="1"/>
                <a:r>
                  <a:rPr lang="en-US" b="1" dirty="0"/>
                  <a:t>For example:</a:t>
                </a:r>
                <a:r>
                  <a:rPr lang="en-US" dirty="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a:solidFill>
                    <a:srgbClr val="0000FF"/>
                  </a:solidFill>
                </a:endParaRPr>
              </a:p>
              <a:p>
                <a:pPr lvl="1"/>
                <a:r>
                  <a:rPr lang="en-US" dirty="0"/>
                  <a:t>Which quantifies the “distance” between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a:t> and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a:p>
              <a:p>
                <a:pPr lvl="8"/>
                <a:endParaRPr lang="en-US" sz="500" b="1" dirty="0">
                  <a:solidFill>
                    <a:srgbClr val="0000FF"/>
                  </a:solidFill>
                </a:endParaRPr>
              </a:p>
              <a:p>
                <a:r>
                  <a:rPr lang="en-US" b="1" dirty="0">
                    <a:solidFill>
                      <a:srgbClr val="0000FF"/>
                    </a:solidFill>
                  </a:rPr>
                  <a:t>Goal:</a:t>
                </a:r>
                <a:r>
                  <a:rPr lang="en-US" dirty="0"/>
                  <a:t> Find </a:t>
                </a:r>
                <a:r>
                  <a:rPr lang="en-US" b="1" dirty="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panose="02040503050406030204" pitchFamily="18" charset="0"/>
                          </a:rPr>
                        </m:ctrlPr>
                      </m:dPr>
                      <m:e>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a:t>Note:</a:t>
                </a:r>
                <a:r>
                  <a:rPr lang="en-US" b="1" dirty="0">
                    <a:solidFill>
                      <a:srgbClr val="008000"/>
                    </a:solidFill>
                  </a:rPr>
                  <a:t> </a:t>
                </a:r>
                <a:r>
                  <a:rPr lang="en-US" dirty="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a:solidFill>
                      <a:srgbClr val="008000"/>
                    </a:solidFill>
                  </a:rPr>
                  <a:t> </a:t>
                </a:r>
                <a:r>
                  <a:rPr lang="en-US" b="1" dirty="0">
                    <a:solidFill>
                      <a:srgbClr val="008000"/>
                    </a:solidFill>
                    <a:sym typeface="Wingdings" pitchFamily="2" charset="2"/>
                  </a:rPr>
                  <a:t></a:t>
                </a:r>
                <a:endParaRPr lang="en-US" b="1" dirty="0">
                  <a:solidFill>
                    <a:srgbClr val="008000"/>
                  </a:solidFill>
                </a:endParaRPr>
              </a:p>
              <a:p>
                <a:pPr marL="457200" lvl="1" indent="0">
                  <a:buNone/>
                </a:pPr>
                <a:r>
                  <a:rPr lang="en-US" dirty="0">
                    <a:solidFill>
                      <a:schemeClr val="tx1"/>
                    </a:solidFill>
                  </a:rPr>
                  <a:t>where </a:t>
                </a:r>
                <a14:m>
                  <m:oMath xmlns:m="http://schemas.openxmlformats.org/officeDocument/2006/math">
                    <m:r>
                      <a:rPr lang="en-US" b="1" i="1">
                        <a:solidFill>
                          <a:schemeClr val="tx1"/>
                        </a:solidFill>
                        <a:latin typeface="Cambria Math"/>
                      </a:rPr>
                      <m:t>𝑵</m:t>
                    </m:r>
                  </m:oMath>
                </a14:m>
                <a:r>
                  <a:rPr lang="en-US" dirty="0">
                    <a:solidFill>
                      <a:schemeClr val="tx1"/>
                    </a:solidFill>
                  </a:rPr>
                  <a:t> is the number of data points</a:t>
                </a:r>
                <a:endParaRPr lang="en-US" dirty="0">
                  <a:solidFill>
                    <a:schemeClr val="tx1"/>
                  </a:solidFill>
                  <a:sym typeface="Wingdings" pitchFamily="2" charset="2"/>
                </a:endParaRPr>
              </a:p>
              <a:p>
                <a:r>
                  <a:rPr lang="en-US" sz="3500" b="1" dirty="0">
                    <a:solidFill>
                      <a:srgbClr val="0000FF"/>
                    </a:solidFill>
                    <a:sym typeface="Wingdings" pitchFamily="2" charset="2"/>
                  </a:rPr>
                  <a:t>MAGIC: </a:t>
                </a:r>
                <a:r>
                  <a:rPr lang="en-US" sz="3500" b="1" dirty="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panose="02040503050406030204" pitchFamily="18" charset="0"/>
                          </a:rPr>
                        </m:ctrlPr>
                      </m:dPr>
                      <m:e>
                        <m:r>
                          <a:rPr lang="en-US" sz="3500" b="1" i="1" smtClean="0">
                            <a:solidFill>
                              <a:srgbClr val="FF0066"/>
                            </a:solidFill>
                            <a:latin typeface="Cambria Math"/>
                          </a:rPr>
                          <m:t>𝑵</m:t>
                        </m:r>
                      </m:e>
                    </m:d>
                  </m:oMath>
                </a14:m>
                <a:r>
                  <a:rPr lang="en-US" sz="3500" b="1" dirty="0">
                    <a:solidFill>
                      <a:srgbClr val="FF0066"/>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6803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a:xfrm>
            <a:off x="457200" y="1295401"/>
            <a:ext cx="8229600" cy="1828800"/>
          </a:xfrm>
        </p:spPr>
        <p:txBody>
          <a:bodyPr/>
          <a:lstStyle/>
          <a:p>
            <a:r>
              <a:rPr lang="en-US" dirty="0">
                <a:solidFill>
                  <a:srgbClr val="D60093"/>
                </a:solidFill>
              </a:rPr>
              <a:t>Finding frequent pairs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Naïve solution:</a:t>
            </a:r>
            <a:r>
              <a:rPr lang="en-US" dirty="0">
                <a:latin typeface="Arial" pitchFamily="34" charset="0"/>
                <a:cs typeface="Arial" pitchFamily="34" charset="0"/>
              </a:rPr>
              <a:t> </a:t>
            </a:r>
            <a:br>
              <a:rPr lang="en-US" dirty="0">
                <a:latin typeface="Arial" pitchFamily="34" charset="0"/>
                <a:cs typeface="Arial" pitchFamily="34" charset="0"/>
              </a:rPr>
            </a:br>
            <a:r>
              <a:rPr lang="en-US" dirty="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A-Priori:</a:t>
            </a:r>
            <a:br>
              <a:rPr lang="en-US" dirty="0">
                <a:latin typeface="Arial" pitchFamily="34" charset="0"/>
                <a:cs typeface="Arial" pitchFamily="34" charset="0"/>
              </a:rPr>
            </a:br>
            <a:r>
              <a:rPr lang="en-US" u="sng" dirty="0">
                <a:latin typeface="Arial" pitchFamily="34" charset="0"/>
                <a:cs typeface="Arial" pitchFamily="34" charset="0"/>
              </a:rPr>
              <a:t>First pass:</a:t>
            </a:r>
            <a:r>
              <a:rPr lang="en-US" dirty="0">
                <a:latin typeface="Arial" pitchFamily="34" charset="0"/>
                <a:cs typeface="Arial" pitchFamily="34" charset="0"/>
              </a:rPr>
              <a:t> Find frequent singletons</a:t>
            </a:r>
          </a:p>
          <a:p>
            <a:r>
              <a:rPr lang="en-US" dirty="0">
                <a:solidFill>
                  <a:srgbClr val="008000"/>
                </a:solidFill>
                <a:latin typeface="Arial" pitchFamily="34" charset="0"/>
                <a:cs typeface="Arial" pitchFamily="34" charset="0"/>
              </a:rPr>
              <a:t>For a pair to be </a:t>
            </a:r>
            <a:r>
              <a:rPr lang="en-US" b="1" dirty="0">
                <a:solidFill>
                  <a:srgbClr val="008000"/>
                </a:solidFill>
                <a:latin typeface="Arial" pitchFamily="34" charset="0"/>
                <a:cs typeface="Arial" pitchFamily="34" charset="0"/>
              </a:rPr>
              <a:t>a frequent pair candidate</a:t>
            </a:r>
            <a:r>
              <a:rPr lang="en-US" dirty="0">
                <a:solidFill>
                  <a:srgbClr val="008000"/>
                </a:solidFill>
                <a:latin typeface="Arial" pitchFamily="34" charset="0"/>
                <a:cs typeface="Arial" pitchFamily="34" charset="0"/>
              </a:rPr>
              <a:t>, its singletons have to be frequent!</a:t>
            </a:r>
            <a:br>
              <a:rPr lang="en-US" dirty="0">
                <a:latin typeface="Arial" pitchFamily="34" charset="0"/>
                <a:cs typeface="Arial" pitchFamily="34" charset="0"/>
              </a:rPr>
            </a:br>
            <a:r>
              <a:rPr lang="en-US" u="sng" dirty="0">
                <a:latin typeface="Arial" pitchFamily="34" charset="0"/>
                <a:cs typeface="Arial" pitchFamily="34" charset="0"/>
              </a:rPr>
              <a:t>Second pass:</a:t>
            </a:r>
            <a:r>
              <a:rPr lang="en-US" dirty="0">
                <a:latin typeface="Arial" pitchFamily="34" charset="0"/>
                <a:cs typeface="Arial" pitchFamily="34" charset="0"/>
              </a:rPr>
              <a:t> </a:t>
            </a:r>
            <a:br>
              <a:rPr lang="en-US" dirty="0">
                <a:latin typeface="Arial" pitchFamily="34" charset="0"/>
                <a:cs typeface="Arial" pitchFamily="34" charset="0"/>
              </a:rPr>
            </a:br>
            <a:r>
              <a:rPr lang="en-US" b="1" dirty="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a:solidFill>
                  <a:srgbClr val="008000"/>
                </a:solidFill>
                <a:latin typeface="Arial" pitchFamily="34" charset="0"/>
                <a:cs typeface="Arial" pitchFamily="34" charset="0"/>
              </a:rPr>
              <a:t>N … number of distinct items</a:t>
            </a:r>
          </a:p>
          <a:p>
            <a:r>
              <a:rPr lang="en-US" sz="1400" dirty="0">
                <a:solidFill>
                  <a:srgbClr val="008000"/>
                </a:solidFill>
                <a:latin typeface="Arial" pitchFamily="34" charset="0"/>
                <a:cs typeface="Arial" pitchFamily="34" charset="0"/>
              </a:rPr>
              <a:t>K … number of items with support </a:t>
            </a:r>
            <a:r>
              <a:rPr lang="en-US" sz="1400" dirty="0">
                <a:solidFill>
                  <a:srgbClr val="008000"/>
                </a:solidFill>
                <a:latin typeface="Arial" pitchFamily="34" charset="0"/>
                <a:cs typeface="Arial" pitchFamily="34" charset="0"/>
                <a:sym typeface="Symbol"/>
              </a:rPr>
              <a:t> </a:t>
            </a:r>
            <a:r>
              <a:rPr lang="en-US" sz="1400" i="1" dirty="0">
                <a:solidFill>
                  <a:srgbClr val="008000"/>
                </a:solidFill>
                <a:latin typeface="Arial" pitchFamily="34" charset="0"/>
                <a:cs typeface="Arial" pitchFamily="34" charset="0"/>
                <a:sym typeface="Symbol"/>
              </a:rPr>
              <a:t>s</a:t>
            </a:r>
            <a:endParaRPr lang="en-US" sz="1400"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5338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p:txBody>
          <a:bodyPr/>
          <a:lstStyle/>
          <a:p>
            <a:r>
              <a:rPr lang="en-US" dirty="0">
                <a:solidFill>
                  <a:srgbClr val="D60093"/>
                </a:solidFill>
              </a:rPr>
              <a:t>Finding frequent pairs</a:t>
            </a:r>
          </a:p>
          <a:p>
            <a:r>
              <a:rPr lang="en-US" b="1" dirty="0">
                <a:solidFill>
                  <a:srgbClr val="0000FF"/>
                </a:solidFill>
              </a:rPr>
              <a:t>Further improvement: PCY (Park-Chen-Yu) Algorithm</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grpSp>
        <p:nvGrpSpPr>
          <p:cNvPr id="17" name="Group 16"/>
          <p:cNvGrpSpPr/>
          <p:nvPr/>
        </p:nvGrpSpPr>
        <p:grpSpPr>
          <a:xfrm>
            <a:off x="6400800" y="3387775"/>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987975"/>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3006775"/>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521375"/>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40" name="TextBox 39"/>
          <p:cNvSpPr txBox="1"/>
          <p:nvPr/>
        </p:nvSpPr>
        <p:spPr>
          <a:xfrm>
            <a:off x="7043172" y="4618643"/>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955193"/>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2                        1</a:t>
              </a:r>
            </a:p>
          </p:txBody>
        </p:sp>
      </p:grpSp>
    </p:spTree>
    <p:extLst>
      <p:ext uri="{BB962C8B-B14F-4D97-AF65-F5344CB8AC3E}">
        <p14:creationId xmlns:p14="http://schemas.microsoft.com/office/powerpoint/2010/main" val="31441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a:xfrm>
            <a:off x="457200" y="1295400"/>
            <a:ext cx="8229600" cy="5410200"/>
          </a:xfrm>
        </p:spPr>
        <p:txBody>
          <a:bodyPr>
            <a:normAutofit/>
          </a:bodyPr>
          <a:lstStyle/>
          <a:p>
            <a:r>
              <a:rPr lang="en-US" dirty="0">
                <a:solidFill>
                  <a:srgbClr val="D60093"/>
                </a:solidFill>
              </a:rPr>
              <a:t>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a:t>
            </a:r>
            <a:r>
              <a:rPr lang="en-US" dirty="0" err="1"/>
              <a:t>i</a:t>
            </a:r>
            <a:r>
              <a:rPr lang="en-US" dirty="0"/>
              <a:t>}, {j} </a:t>
            </a:r>
            <a:br>
              <a:rPr lang="en-US" dirty="0"/>
            </a:br>
            <a:r>
              <a:rPr lang="en-US" dirty="0"/>
              <a:t>have to be frequent and the pair </a:t>
            </a:r>
            <a:br>
              <a:rPr lang="en-US" dirty="0"/>
            </a:br>
            <a:r>
              <a:rPr lang="en-US" dirty="0"/>
              <a:t>has to hash 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14</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878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have </a:t>
            </a:r>
            <a:br>
              <a:rPr lang="en-US" dirty="0"/>
            </a:br>
            <a:r>
              <a:rPr lang="en-US" dirty="0"/>
              <a:t>to be frequent and its  has to hash</a:t>
            </a:r>
            <a:br>
              <a:rPr lang="en-US" dirty="0"/>
            </a:br>
            <a:r>
              <a:rPr lang="en-US" dirty="0"/>
              <a:t>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rgbClr val="FFFF00"/>
                </a:solidFill>
              </a:rPr>
              <a:t>A-Priori</a:t>
            </a:r>
          </a:p>
          <a:p>
            <a:r>
              <a:rPr lang="en-US" sz="2400" b="1" dirty="0"/>
              <a:t>Main idea: Candidates</a:t>
            </a:r>
          </a:p>
          <a:p>
            <a:r>
              <a:rPr lang="en-US" sz="2000" dirty="0"/>
              <a:t>Instead of keeping a count of each pair, only keep a count  </a:t>
            </a:r>
            <a:br>
              <a:rPr lang="en-US" sz="2000" dirty="0"/>
            </a:br>
            <a:r>
              <a:rPr lang="en-US" sz="2000" dirty="0"/>
              <a:t>of candidate pairs!</a:t>
            </a:r>
          </a:p>
          <a:p>
            <a:r>
              <a:rPr lang="en-US" sz="2800" b="1" dirty="0">
                <a:solidFill>
                  <a:srgbClr val="FFFF00"/>
                </a:solidFill>
              </a:rPr>
              <a:t>Today’s lecture: Find pairs of similar docs</a:t>
            </a:r>
          </a:p>
          <a:p>
            <a:r>
              <a:rPr lang="en-US" sz="2400" b="1" dirty="0"/>
              <a:t>Main idea:</a:t>
            </a:r>
            <a:r>
              <a:rPr lang="en-US" sz="2400" dirty="0"/>
              <a:t> </a:t>
            </a:r>
            <a:r>
              <a:rPr lang="en-US" sz="2400" b="1" dirty="0"/>
              <a:t>Candidates</a:t>
            </a:r>
          </a:p>
          <a:p>
            <a:r>
              <a:rPr lang="en-US" sz="2000" b="1" dirty="0"/>
              <a:t>-- Pass 1:</a:t>
            </a:r>
            <a:r>
              <a:rPr lang="en-US" sz="2000" dirty="0"/>
              <a:t> Take documents and hash them to buckets such that </a:t>
            </a:r>
            <a:r>
              <a:rPr lang="en-US" sz="2000" u="sng" dirty="0"/>
              <a:t>documents that are similar hash to the same bucket</a:t>
            </a:r>
          </a:p>
          <a:p>
            <a:r>
              <a:rPr lang="en-US" sz="2000" b="1" dirty="0"/>
              <a:t>-- Pass 2: </a:t>
            </a:r>
            <a:r>
              <a:rPr lang="en-US" sz="2000" dirty="0"/>
              <a:t>Only compare documents that are </a:t>
            </a:r>
            <a:r>
              <a:rPr lang="en-US" sz="2000" b="1" dirty="0"/>
              <a:t>candidates </a:t>
            </a:r>
            <a:br>
              <a:rPr lang="en-US" sz="2000" b="1" dirty="0"/>
            </a:br>
            <a:r>
              <a:rPr lang="en-US" sz="2000" dirty="0"/>
              <a:t>(i.e., they hashed to a same bucket)</a:t>
            </a:r>
          </a:p>
          <a:p>
            <a:r>
              <a:rPr lang="en-US" sz="2000" b="1" dirty="0"/>
              <a:t>Benefits: Instead of O(N</a:t>
            </a:r>
            <a:r>
              <a:rPr lang="en-US" sz="2000" b="1" baseline="30000" dirty="0"/>
              <a:t>2</a:t>
            </a:r>
            <a:r>
              <a:rPr lang="en-US" sz="2000" b="1" dirty="0"/>
              <a:t>) comparisons, we need O(N) comparisons to find similar documents</a:t>
            </a:r>
          </a:p>
        </p:txBody>
      </p:sp>
    </p:spTree>
    <p:extLst>
      <p:ext uri="{BB962C8B-B14F-4D97-AF65-F5344CB8AC3E}">
        <p14:creationId xmlns:p14="http://schemas.microsoft.com/office/powerpoint/2010/main" val="100916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LSH: The Bigfoot of CS</a:t>
            </a:r>
          </a:p>
        </p:txBody>
      </p:sp>
      <p:sp>
        <p:nvSpPr>
          <p:cNvPr id="3" name="Content Placeholder 2"/>
          <p:cNvSpPr>
            <a:spLocks noGrp="1"/>
          </p:cNvSpPr>
          <p:nvPr>
            <p:ph idx="1"/>
          </p:nvPr>
        </p:nvSpPr>
        <p:spPr>
          <a:xfrm>
            <a:off x="457200" y="1295400"/>
            <a:ext cx="8686800" cy="5257801"/>
          </a:xfrm>
        </p:spPr>
        <p:txBody>
          <a:bodyPr/>
          <a:lstStyle/>
          <a:p>
            <a:r>
              <a:rPr lang="en-US" dirty="0"/>
              <a:t>LSH is really a family of related techniques</a:t>
            </a:r>
          </a:p>
          <a:p>
            <a:r>
              <a:rPr lang="en-US" dirty="0"/>
              <a:t>In general, one throws items into buckets using several different “hash functions”</a:t>
            </a:r>
          </a:p>
          <a:p>
            <a:r>
              <a:rPr lang="en-US" dirty="0"/>
              <a:t>You examine only those pairs of items that share a bucket for at least one of these </a:t>
            </a:r>
            <a:r>
              <a:rPr lang="en-US" dirty="0" err="1"/>
              <a:t>hashings</a:t>
            </a:r>
            <a:endParaRPr lang="en-US" dirty="0"/>
          </a:p>
          <a:p>
            <a:r>
              <a:rPr lang="en-US" b="1" dirty="0">
                <a:solidFill>
                  <a:srgbClr val="0070C0"/>
                </a:solidFill>
              </a:rPr>
              <a:t>Upside:</a:t>
            </a:r>
            <a:r>
              <a:rPr lang="en-US" dirty="0"/>
              <a:t> Designed correctly, only a small fraction of pairs are ever examined</a:t>
            </a:r>
          </a:p>
          <a:p>
            <a:r>
              <a:rPr lang="en-US" b="1" dirty="0">
                <a:solidFill>
                  <a:srgbClr val="0070C0"/>
                </a:solidFill>
              </a:rPr>
              <a:t>Downside:</a:t>
            </a:r>
            <a:r>
              <a:rPr lang="en-US" dirty="0"/>
              <a:t> There are </a:t>
            </a:r>
            <a:r>
              <a:rPr lang="en-US" i="1" dirty="0">
                <a:solidFill>
                  <a:srgbClr val="FF0000"/>
                </a:solidFill>
              </a:rPr>
              <a:t>false negatives </a:t>
            </a:r>
            <a:r>
              <a:rPr lang="en-US" dirty="0"/>
              <a:t>– pairs of similar items that never even get considered</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dirty="0"/>
          </a:p>
        </p:txBody>
      </p:sp>
      <p:sp>
        <p:nvSpPr>
          <p:cNvPr id="6" name="Date Placeholder 5"/>
          <p:cNvSpPr>
            <a:spLocks noGrp="1"/>
          </p:cNvSpPr>
          <p:nvPr>
            <p:ph type="dt" sz="half" idx="10"/>
          </p:nvPr>
        </p:nvSpPr>
        <p:spPr/>
        <p:txBody>
          <a:bodyPr/>
          <a:lstStyle/>
          <a:p>
            <a:fld id="{D1E4D2B2-9270-BE49-BC71-57F688367EB6}" type="datetime1">
              <a:rPr lang="en-US" smtClean="0"/>
              <a:t>10/1/2024</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655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Motivating Application: </a:t>
            </a:r>
            <a:br>
              <a:rPr lang="en-US" dirty="0"/>
            </a:br>
            <a:r>
              <a:rPr lang="en-US" dirty="0"/>
              <a:t>Finding Similar Documents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Min-Hash/LSH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562600"/>
              </a:xfrm>
            </p:spPr>
            <p:txBody>
              <a:bodyPr>
                <a:normAutofit/>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endParaRPr lang="en-US" dirty="0">
                  <a:solidFill>
                    <a:srgbClr val="0000FF"/>
                  </a:solidFill>
                </a:endParaRPr>
              </a:p>
              <a:p>
                <a:pPr lvl="1"/>
                <a:r>
                  <a:rPr lang="en-US" dirty="0"/>
                  <a:t>Naïvely, we would have to compute </a:t>
                </a:r>
                <a:r>
                  <a:rPr lang="en-US" b="1" dirty="0">
                    <a:solidFill>
                      <a:srgbClr val="FF0066"/>
                    </a:solidFill>
                  </a:rPr>
                  <a:t>pairwise </a:t>
                </a:r>
                <a:br>
                  <a:rPr lang="en-US" b="1" dirty="0">
                    <a:solidFill>
                      <a:srgbClr val="FF0066"/>
                    </a:solidFill>
                  </a:rPr>
                </a:br>
                <a:r>
                  <a:rPr lang="en-US" b="1" dirty="0">
                    <a:solidFill>
                      <a:srgbClr val="FF0066"/>
                    </a:solidFill>
                  </a:rPr>
                  <a:t>similarities </a:t>
                </a:r>
                <a:r>
                  <a:rPr lang="en-US" dirty="0"/>
                  <a:t>for </a:t>
                </a:r>
                <a:r>
                  <a:rPr lang="en-US" b="1" dirty="0"/>
                  <a:t>every pair of docs</a:t>
                </a:r>
              </a:p>
              <a:p>
                <a:pPr lvl="2"/>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2"/>
                <a:r>
                  <a:rPr lang="en-US" dirty="0">
                    <a:cs typeface="Arial" pitchFamily="34" charset="0"/>
                  </a:rPr>
                  <a:t>At 10</a:t>
                </a:r>
                <a:r>
                  <a:rPr lang="en-US" baseline="30000" dirty="0">
                    <a:cs typeface="Arial" pitchFamily="34" charset="0"/>
                  </a:rPr>
                  <a:t>5</a:t>
                </a:r>
                <a:r>
                  <a:rPr lang="en-US" dirty="0">
                    <a:cs typeface="Arial" pitchFamily="34" charset="0"/>
                  </a:rPr>
                  <a:t> secs/day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endParaRPr lang="en-US" dirty="0">
                  <a:cs typeface="Arial" pitchFamily="34" charset="0"/>
                </a:endParaRPr>
              </a:p>
              <a:p>
                <a:pPr lvl="1"/>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a:p>
                <a:pPr lvl="4"/>
                <a:endParaRPr lang="en-US" dirty="0">
                  <a:cs typeface="Arial" pitchFamily="34" charset="0"/>
                </a:endParaRPr>
              </a:p>
              <a:p>
                <a:r>
                  <a:rPr lang="en-US" dirty="0">
                    <a:cs typeface="Arial" pitchFamily="34" charset="0"/>
                  </a:rPr>
                  <a:t>Similarly, you have a dataset of 10m images, quickly find the most similar to query image </a:t>
                </a:r>
                <a:r>
                  <a:rPr lang="en-US" b="1" dirty="0">
                    <a:cs typeface="Arial" pitchFamily="34" charset="0"/>
                  </a:rPr>
                  <a:t>Q</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t="-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D0C2AE-F708-8242-9075-92F613725BAE}"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18</a:t>
            </a:fld>
            <a:endParaRPr lang="en-US"/>
          </a:p>
        </p:txBody>
      </p:sp>
    </p:spTree>
    <p:extLst>
      <p:ext uri="{BB962C8B-B14F-4D97-AF65-F5344CB8AC3E}">
        <p14:creationId xmlns:p14="http://schemas.microsoft.com/office/powerpoint/2010/main" val="9483802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 a document into a set representation (Boolean vector)</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5" name="Date Placeholder 4"/>
          <p:cNvSpPr>
            <a:spLocks noGrp="1"/>
          </p:cNvSpPr>
          <p:nvPr>
            <p:ph type="dt" sz="half" idx="10"/>
          </p:nvPr>
        </p:nvSpPr>
        <p:spPr/>
        <p:txBody>
          <a:bodyPr/>
          <a:lstStyle/>
          <a:p>
            <a:fld id="{2F34088C-A827-D84E-A84A-C4F35736D0E6}"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a:pPr/>
              <a:t>19</a:t>
            </a:fld>
            <a:endParaRPr lang="en-US"/>
          </a:p>
        </p:txBody>
      </p:sp>
    </p:spTree>
    <p:extLst>
      <p:ext uri="{BB962C8B-B14F-4D97-AF65-F5344CB8AC3E}">
        <p14:creationId xmlns:p14="http://schemas.microsoft.com/office/powerpoint/2010/main" val="174970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9A1892A8-59B6-A149-814B-EED80D05A84D}"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20</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1" y="3048001"/>
            <a:ext cx="1390651" cy="2592388"/>
            <a:chOff x="1488" y="1920"/>
            <a:chExt cx="876" cy="1633"/>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76" cy="1105"/>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a:t>
              </a:r>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0" name="Date Placeholder 19"/>
          <p:cNvSpPr>
            <a:spLocks noGrp="1"/>
          </p:cNvSpPr>
          <p:nvPr>
            <p:ph type="dt" sz="half" idx="10"/>
          </p:nvPr>
        </p:nvSpPr>
        <p:spPr/>
        <p:txBody>
          <a:bodyPr/>
          <a:lstStyle/>
          <a:p>
            <a:fld id="{EF41C8C7-D2C6-2443-AEB1-6FEDA97E0C2C}" type="datetime1">
              <a:rPr lang="en-US" smtClean="0"/>
              <a:t>10/1/2024</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a:t>
            </a:r>
            <a:br>
              <a:rPr lang="en-US" sz="3200" dirty="0"/>
            </a:br>
            <a:r>
              <a:rPr lang="en-US" sz="3200" dirty="0"/>
              <a:t>Convert a document into a set</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a:t>
              </a:r>
              <a:r>
                <a:rPr lang="en-US" sz="1800" dirty="0" err="1"/>
                <a:t>docu</a:t>
              </a:r>
              <a:r>
                <a:rPr lang="en-US" sz="1800" dirty="0"/>
                <a:t>-</a:t>
              </a:r>
            </a:p>
            <a:p>
              <a:r>
                <a:rPr lang="en-US" sz="1800" dirty="0" err="1"/>
                <a:t>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Documents as High-Dim Data</a:t>
            </a:r>
          </a:p>
        </p:txBody>
      </p:sp>
      <p:sp>
        <p:nvSpPr>
          <p:cNvPr id="268292" name="Rectangle 3"/>
          <p:cNvSpPr>
            <a:spLocks noGrp="1" noChangeArrowheads="1"/>
          </p:cNvSpPr>
          <p:nvPr>
            <p:ph idx="1"/>
          </p:nvPr>
        </p:nvSpPr>
        <p:spPr>
          <a:xfrm>
            <a:off x="457200" y="1295400"/>
            <a:ext cx="8610600" cy="5562600"/>
          </a:xfrm>
        </p:spPr>
        <p:txBody>
          <a:bodyPr>
            <a:normAutofit/>
          </a:bodyPr>
          <a:lstStyle/>
          <a:p>
            <a:pPr marL="118872" indent="0">
              <a:buNone/>
            </a:pPr>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Converts a document into a set</a:t>
            </a:r>
          </a:p>
          <a:p>
            <a:r>
              <a:rPr lang="en-US" dirty="0"/>
              <a:t>A </a:t>
            </a:r>
            <a:r>
              <a:rPr lang="en-US" b="1" i="1" dirty="0">
                <a:solidFill>
                  <a:srgbClr val="FF0066"/>
                </a:solidFill>
              </a:rPr>
              <a:t>k</a:t>
            </a:r>
            <a:r>
              <a:rPr lang="en-US" b="1" dirty="0">
                <a:solidFill>
                  <a:srgbClr val="FF0066"/>
                </a:solidFill>
              </a:rPr>
              <a:t>-shingle</a:t>
            </a:r>
            <a:r>
              <a:rPr lang="en-US" dirty="0"/>
              <a:t> (or </a:t>
            </a:r>
            <a:r>
              <a:rPr lang="en-US" b="1" i="1" dirty="0">
                <a:solidFill>
                  <a:srgbClr val="FF0066"/>
                </a:solidFill>
              </a:rPr>
              <a:t>k</a:t>
            </a:r>
            <a:r>
              <a:rPr lang="en-US" b="1" dirty="0">
                <a:solidFill>
                  <a:srgbClr val="FF0066"/>
                </a:solidFill>
              </a:rPr>
              <a:t>-gram</a:t>
            </a:r>
            <a:r>
              <a:rPr lang="en-US" dirty="0"/>
              <a:t>) for a document is a sequence of </a:t>
            </a:r>
            <a:r>
              <a:rPr lang="en-US" i="1" dirty="0">
                <a:solidFill>
                  <a:srgbClr val="FF0066"/>
                </a:solidFill>
              </a:rPr>
              <a:t>k </a:t>
            </a:r>
            <a:r>
              <a:rPr lang="en-US" dirty="0">
                <a:solidFill>
                  <a:srgbClr val="FF0066"/>
                </a:solidFill>
              </a:rPr>
              <a:t>tokens</a:t>
            </a:r>
            <a:r>
              <a:rPr lang="en-US" dirty="0"/>
              <a:t>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example</a:t>
            </a:r>
          </a:p>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p:txBody>
      </p:sp>
      <p:sp>
        <p:nvSpPr>
          <p:cNvPr id="5" name="Date Placeholder 4"/>
          <p:cNvSpPr>
            <a:spLocks noGrp="1"/>
          </p:cNvSpPr>
          <p:nvPr>
            <p:ph type="dt" sz="half" idx="10"/>
          </p:nvPr>
        </p:nvSpPr>
        <p:spPr/>
        <p:txBody>
          <a:bodyPr/>
          <a:lstStyle/>
          <a:p>
            <a:fld id="{09AF0E7B-E862-454A-A2A5-5CC61621AF39}" type="datetime1">
              <a:rPr lang="en-US" smtClean="0"/>
              <a:t>10/1/2024</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dirty="0"/>
          </a:p>
        </p:txBody>
      </p:sp>
    </p:spTree>
    <p:extLst>
      <p:ext uri="{BB962C8B-B14F-4D97-AF65-F5344CB8AC3E}">
        <p14:creationId xmlns:p14="http://schemas.microsoft.com/office/powerpoint/2010/main" val="32159187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a:xfrm>
            <a:off x="457200" y="1295400"/>
            <a:ext cx="8001000" cy="5562600"/>
          </a:xfrm>
        </p:spPr>
        <p:txBody>
          <a:bodyPr>
            <a:normAutofit/>
          </a:bodyPr>
          <a:lstStyle/>
          <a:p>
            <a:r>
              <a:rPr lang="en-US" b="1" dirty="0">
                <a:solidFill>
                  <a:srgbClr val="0000FF"/>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br>
              <a:rPr lang="en-US" dirty="0"/>
            </a:br>
            <a:r>
              <a:rPr lang="en-US" dirty="0"/>
              <a:t>Set of 2-shingles: </a:t>
            </a:r>
            <a:r>
              <a:rPr lang="en-US" b="1" dirty="0"/>
              <a:t>S(D</a:t>
            </a:r>
            <a:r>
              <a:rPr lang="en-US" b="1" baseline="-25000" dirty="0"/>
              <a:t>1</a:t>
            </a:r>
            <a:r>
              <a:rPr lang="en-US" b="1" dirty="0"/>
              <a:t>) </a:t>
            </a:r>
            <a:r>
              <a:rPr lang="en-US" dirty="0"/>
              <a:t>= {</a:t>
            </a:r>
            <a:r>
              <a:rPr lang="en-US" dirty="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br>
              <a:rPr lang="en-US" dirty="0"/>
            </a:br>
            <a:r>
              <a:rPr lang="en-US" dirty="0"/>
              <a:t>Hash </a:t>
            </a:r>
            <a:r>
              <a:rPr lang="en-US"/>
              <a:t>the shingles</a:t>
            </a:r>
            <a:r>
              <a:rPr lang="en-US" dirty="0"/>
              <a:t>: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a:p>
            <a:pPr marL="438912" lvl="1" indent="-320040">
              <a:spcBef>
                <a:spcPts val="0"/>
              </a:spcBef>
              <a:buClr>
                <a:schemeClr val="accent1"/>
              </a:buClr>
              <a:buSzPct val="80000"/>
              <a:buFont typeface="Wingdings 2"/>
              <a:buChar char=""/>
            </a:pPr>
            <a:r>
              <a:rPr lang="en-US" b="1" i="1" dirty="0">
                <a:solidFill>
                  <a:srgbClr val="008000"/>
                </a:solidFill>
              </a:rPr>
              <a:t>k</a:t>
            </a:r>
            <a:r>
              <a:rPr lang="en-US" dirty="0">
                <a:solidFill>
                  <a:srgbClr val="008000"/>
                </a:solidFill>
              </a:rPr>
              <a:t> = 8, 9, or 10 is often used in practice</a:t>
            </a:r>
          </a:p>
          <a:p>
            <a:endParaRPr lang="en-US" b="1" dirty="0"/>
          </a:p>
          <a:p>
            <a:r>
              <a:rPr lang="en-US" b="1" dirty="0">
                <a:solidFill>
                  <a:srgbClr val="FF0066"/>
                </a:solidFill>
              </a:rPr>
              <a:t>Benefits of shingles:</a:t>
            </a:r>
          </a:p>
          <a:p>
            <a:pPr lvl="1"/>
            <a:r>
              <a:rPr lang="en-US" dirty="0"/>
              <a:t>Documents that are intuitively similar will have many shingles in common</a:t>
            </a:r>
          </a:p>
          <a:p>
            <a:pPr lvl="1"/>
            <a:r>
              <a:rPr lang="en-US" dirty="0"/>
              <a:t>Changing a word only affects k-shingles within distance k-1 from the word</a:t>
            </a:r>
          </a:p>
        </p:txBody>
      </p:sp>
      <p:sp>
        <p:nvSpPr>
          <p:cNvPr id="5" name="Date Placeholder 4"/>
          <p:cNvSpPr>
            <a:spLocks noGrp="1"/>
          </p:cNvSpPr>
          <p:nvPr>
            <p:ph type="dt" sz="half" idx="10"/>
          </p:nvPr>
        </p:nvSpPr>
        <p:spPr/>
        <p:txBody>
          <a:bodyPr/>
          <a:lstStyle/>
          <a:p>
            <a:fld id="{51961E45-8825-DA47-A95E-B5529A2140A2}" type="datetime1">
              <a:rPr lang="en-US" smtClean="0"/>
              <a:t>10/1/2024</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34128305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a:xfrm>
            <a:off x="457200" y="1295401"/>
            <a:ext cx="8229600" cy="4267200"/>
          </a:xfrm>
        </p:spPr>
        <p:txBody>
          <a:bodyPr>
            <a:normAutofit/>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b="1" dirty="0"/>
              <a:t>A natural similarity measure is the </a:t>
            </a:r>
            <a:br>
              <a:rPr lang="en-US" dirty="0"/>
            </a:br>
            <a:r>
              <a:rPr lang="en-US" b="1" dirty="0" err="1">
                <a:solidFill>
                  <a:srgbClr val="D60093"/>
                </a:solidFill>
              </a:rPr>
              <a:t>Jaccard</a:t>
            </a:r>
            <a:r>
              <a:rPr lang="en-US" b="1" dirty="0">
                <a:solidFill>
                  <a:srgbClr val="D60093"/>
                </a:solidFill>
              </a:rPr>
              <a:t> similarity:</a:t>
            </a:r>
          </a:p>
          <a:p>
            <a:pPr>
              <a:buNone/>
            </a:pPr>
            <a:r>
              <a:rPr lang="en-US" i="1" dirty="0"/>
              <a:t>		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p>
          <a:p>
            <a:pPr marL="438912" lvl="1" indent="-320040">
              <a:spcBef>
                <a:spcPts val="0"/>
              </a:spcBef>
              <a:buClr>
                <a:schemeClr val="accent1"/>
              </a:buClr>
              <a:buSzPct val="80000"/>
              <a:buNone/>
            </a:pPr>
            <a:r>
              <a:rPr lang="en-US" b="1" dirty="0">
                <a:solidFill>
                  <a:srgbClr val="FF0066"/>
                </a:solidFill>
              </a:rPr>
              <a:t>	</a:t>
            </a:r>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a:buNone/>
            </a:pPr>
            <a:endParaRPr lang="en-US" dirty="0"/>
          </a:p>
        </p:txBody>
      </p:sp>
      <p:sp>
        <p:nvSpPr>
          <p:cNvPr id="4" name="Date Placeholder 3"/>
          <p:cNvSpPr>
            <a:spLocks noGrp="1"/>
          </p:cNvSpPr>
          <p:nvPr>
            <p:ph type="dt" sz="half" idx="10"/>
          </p:nvPr>
        </p:nvSpPr>
        <p:spPr/>
        <p:txBody>
          <a:bodyPr/>
          <a:lstStyle/>
          <a:p>
            <a:fld id="{B46113F0-43B3-2949-91C9-BC2F7CC0627A}"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p:sp>
        <p:nvSpPr>
          <p:cNvPr id="7" name="Oval 3"/>
          <p:cNvSpPr>
            <a:spLocks noChangeArrowheads="1"/>
          </p:cNvSpPr>
          <p:nvPr/>
        </p:nvSpPr>
        <p:spPr bwMode="auto">
          <a:xfrm>
            <a:off x="37338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4457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43815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42672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5105400" y="45339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4305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4838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Text Box 13"/>
          <p:cNvSpPr txBox="1">
            <a:spLocks noChangeArrowheads="1"/>
          </p:cNvSpPr>
          <p:nvPr/>
        </p:nvSpPr>
        <p:spPr bwMode="auto">
          <a:xfrm>
            <a:off x="6324599" y="4111704"/>
            <a:ext cx="23622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rgbClr val="008000"/>
                </a:solidFill>
                <a:latin typeface="Arial" charset="0"/>
                <a:ea typeface="Arial" charset="0"/>
                <a:cs typeface="Arial" charset="0"/>
              </a:rPr>
              <a:t>3 in intersection.</a:t>
            </a:r>
          </a:p>
          <a:p>
            <a:r>
              <a:rPr lang="en-US" sz="1600" dirty="0">
                <a:solidFill>
                  <a:srgbClr val="008000"/>
                </a:solidFill>
                <a:latin typeface="Arial" charset="0"/>
                <a:ea typeface="Arial" charset="0"/>
                <a:cs typeface="Arial" charset="0"/>
              </a:rPr>
              <a:t>8 in union.</a:t>
            </a:r>
          </a:p>
          <a:p>
            <a:r>
              <a:rPr lang="en-US" sz="1600" dirty="0" err="1">
                <a:solidFill>
                  <a:srgbClr val="008000"/>
                </a:solidFill>
                <a:latin typeface="Arial" charset="0"/>
                <a:ea typeface="Arial" charset="0"/>
                <a:cs typeface="Arial" charset="0"/>
              </a:rPr>
              <a:t>Jaccard</a:t>
            </a:r>
            <a:r>
              <a:rPr lang="en-US" sz="1600" dirty="0">
                <a:solidFill>
                  <a:srgbClr val="008000"/>
                </a:solidFill>
                <a:latin typeface="Arial" charset="0"/>
                <a:ea typeface="Arial" charset="0"/>
                <a:cs typeface="Arial" charset="0"/>
              </a:rPr>
              <a:t> similarity = 3/8</a:t>
            </a:r>
          </a:p>
        </p:txBody>
      </p:sp>
    </p:spTree>
    <p:extLst>
      <p:ext uri="{BB962C8B-B14F-4D97-AF65-F5344CB8AC3E}">
        <p14:creationId xmlns:p14="http://schemas.microsoft.com/office/powerpoint/2010/main" val="15427612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199" y="1295400"/>
            <a:ext cx="7664451" cy="5638800"/>
          </a:xfrm>
        </p:spPr>
        <p:txBody>
          <a:bodyPr>
            <a:normAutofit fontScale="92500" lnSpcReduction="10000"/>
          </a:bodyPr>
          <a:lstStyle/>
          <a:p>
            <a:pPr marL="118872" indent="0">
              <a:buNone/>
            </a:pPr>
            <a:r>
              <a:rPr lang="en-US" b="1" u="sng" dirty="0">
                <a:solidFill>
                  <a:srgbClr val="FF0066"/>
                </a:solidFill>
              </a:rPr>
              <a:t>Encode sets using 0/1 (bit, Boolean) vectors </a:t>
            </a:r>
          </a:p>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a:t>
            </a:r>
            <a:br>
              <a:rPr lang="en-US" dirty="0"/>
            </a:br>
            <a:r>
              <a:rPr lang="en-US" dirty="0"/>
              <a:t>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a:t>
            </a:r>
            <a:br>
              <a:rPr lang="en-US" dirty="0"/>
            </a:br>
            <a:r>
              <a:rPr lang="en-US" dirty="0"/>
              <a:t>similarity of the corresponding </a:t>
            </a:r>
            <a:br>
              <a:rPr lang="en-US" dirty="0"/>
            </a:br>
            <a:r>
              <a:rPr lang="en-US" dirty="0"/>
              <a:t>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25</a:t>
            </a:fld>
            <a:endParaRPr lang="en-US"/>
          </a:p>
        </p:txBody>
      </p:sp>
      <p:sp>
        <p:nvSpPr>
          <p:cNvPr id="5" name="Date Placeholder 4"/>
          <p:cNvSpPr>
            <a:spLocks noGrp="1"/>
          </p:cNvSpPr>
          <p:nvPr>
            <p:ph type="dt" sz="half" idx="10"/>
          </p:nvPr>
        </p:nvSpPr>
        <p:spPr/>
        <p:txBody>
          <a:bodyPr/>
          <a:lstStyle/>
          <a:p>
            <a:fld id="{BB01071E-BB52-754B-B27B-0854F7407800}"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18" name="Group 4"/>
          <p:cNvGrpSpPr>
            <a:grpSpLocks/>
          </p:cNvGrpSpPr>
          <p:nvPr/>
        </p:nvGrpSpPr>
        <p:grpSpPr bwMode="auto">
          <a:xfrm>
            <a:off x="6645276" y="22098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18288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39707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
        <p:nvSpPr>
          <p:cNvPr id="3" name="TextBox 2"/>
          <p:cNvSpPr txBox="1"/>
          <p:nvPr/>
        </p:nvSpPr>
        <p:spPr>
          <a:xfrm>
            <a:off x="6553201" y="6248400"/>
            <a:ext cx="2454276" cy="523220"/>
          </a:xfrm>
          <a:prstGeom prst="rect">
            <a:avLst/>
          </a:prstGeom>
          <a:noFill/>
        </p:spPr>
        <p:txBody>
          <a:bodyPr wrap="square" rtlCol="0">
            <a:spAutoFit/>
          </a:bodyPr>
          <a:lstStyle/>
          <a:p>
            <a:pPr algn="ctr"/>
            <a:r>
              <a:rPr lang="en-US" sz="1400">
                <a:solidFill>
                  <a:srgbClr val="008000"/>
                </a:solidFill>
                <a:latin typeface="Arial" pitchFamily="34" charset="0"/>
                <a:cs typeface="Arial" pitchFamily="34" charset="0"/>
              </a:rPr>
              <a:t>We don’t really construct the matrix; just imagine it exists</a:t>
            </a:r>
            <a:endParaRPr lang="en-US" sz="14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lnSpcReduction="10000"/>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endParaRPr lang="en-US" b="1" dirty="0">
              <a:solidFill>
                <a:srgbClr val="0000FF"/>
              </a:solidFill>
              <a:sym typeface="Symbol"/>
            </a:endParaRP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p>
          <a:p>
            <a:endParaRPr lang="en-US" b="1" dirty="0">
              <a:sym typeface="Symbol"/>
            </a:endParaRPr>
          </a:p>
          <a:p>
            <a:r>
              <a:rPr lang="en-US" b="1" dirty="0">
                <a:solidFill>
                  <a:srgbClr val="008000"/>
                </a:solidFill>
              </a:rPr>
              <a:t>Warnings:</a:t>
            </a:r>
          </a:p>
          <a:p>
            <a:pPr lvl="1"/>
            <a:r>
              <a:rPr lang="en-US" dirty="0"/>
              <a:t>Comparing all pairs takes too much time: </a:t>
            </a:r>
            <a:r>
              <a:rPr lang="en-US" b="1" dirty="0"/>
              <a:t>Job for LSH</a:t>
            </a:r>
            <a:endParaRPr lang="en-US" dirty="0"/>
          </a:p>
          <a:p>
            <a:pPr lvl="2"/>
            <a:r>
              <a:rPr lang="en-US" dirty="0"/>
              <a:t>These methods can produce false negatives, and even false positives (if the optional check is not made)</a:t>
            </a:r>
          </a:p>
        </p:txBody>
      </p:sp>
      <p:sp>
        <p:nvSpPr>
          <p:cNvPr id="5" name="Date Placeholder 4"/>
          <p:cNvSpPr>
            <a:spLocks noGrp="1"/>
          </p:cNvSpPr>
          <p:nvPr>
            <p:ph type="dt" sz="half" idx="10"/>
          </p:nvPr>
        </p:nvSpPr>
        <p:spPr/>
        <p:txBody>
          <a:bodyPr/>
          <a:lstStyle/>
          <a:p>
            <a:fld id="{2697CCDD-B573-D248-9501-575B40D44F82}"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26</a:t>
            </a:fld>
            <a:endParaRPr lang="en-US"/>
          </a:p>
        </p:txBody>
      </p:sp>
    </p:spTree>
    <p:extLst>
      <p:ext uri="{BB962C8B-B14F-4D97-AF65-F5344CB8AC3E}">
        <p14:creationId xmlns:p14="http://schemas.microsoft.com/office/powerpoint/2010/main" val="77505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Min-Hashing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a:solidFill>
                  <a:srgbClr val="FF0066"/>
                </a:solidFill>
              </a:rPr>
              <a:t>Min-Hashing:</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686800" cy="5562600"/>
          </a:xfrm>
        </p:spPr>
        <p:txBody>
          <a:bodyPr>
            <a:normAutofit lnSpcReduction="100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i="1" dirty="0"/>
              <a:t>sim(C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t>Idea: </a:t>
            </a:r>
            <a:r>
              <a:rPr lang="en-US" b="1" dirty="0">
                <a:solidFill>
                  <a:srgbClr val="D60093"/>
                </a:solidFill>
              </a:rPr>
              <a:t>Hash docs into buckets. Expect that “most” pairs of near duplicate docs hash into the same bucket!</a:t>
            </a:r>
          </a:p>
        </p:txBody>
      </p:sp>
      <p:sp>
        <p:nvSpPr>
          <p:cNvPr id="5" name="Date Placeholder 4"/>
          <p:cNvSpPr>
            <a:spLocks noGrp="1"/>
          </p:cNvSpPr>
          <p:nvPr>
            <p:ph type="dt" sz="half" idx="10"/>
          </p:nvPr>
        </p:nvSpPr>
        <p:spPr/>
        <p:txBody>
          <a:bodyPr/>
          <a:lstStyle/>
          <a:p>
            <a:fld id="{627EF0D7-BE67-E047-8BE3-1965A8286497}"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CE9C8250-8319-48A7-B295-578641B1A236}" type="slidenum">
              <a:rPr lang="en-US" smtClean="0"/>
              <a:pPr/>
              <a:t>28</a:t>
            </a:fld>
            <a:endParaRPr lang="en-US"/>
          </a:p>
        </p:txBody>
      </p:sp>
      <p:sp>
        <p:nvSpPr>
          <p:cNvPr id="2" name="Rounded Rectangle 1"/>
          <p:cNvSpPr/>
          <p:nvPr/>
        </p:nvSpPr>
        <p:spPr>
          <a:xfrm>
            <a:off x="730195" y="3810000"/>
            <a:ext cx="8382000" cy="11430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 Goal</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4" name="Date Placeholder 3"/>
          <p:cNvSpPr>
            <a:spLocks noGrp="1"/>
          </p:cNvSpPr>
          <p:nvPr>
            <p:ph type="dt" sz="half" idx="10"/>
          </p:nvPr>
        </p:nvSpPr>
        <p:spPr/>
        <p:txBody>
          <a:bodyPr/>
          <a:lstStyle/>
          <a:p>
            <a:fld id="{02875659-82E5-9248-BB00-A461F73A0B13}"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a:p>
        </p:txBody>
      </p:sp>
    </p:spTree>
    <p:extLst>
      <p:ext uri="{BB962C8B-B14F-4D97-AF65-F5344CB8AC3E}">
        <p14:creationId xmlns:p14="http://schemas.microsoft.com/office/powerpoint/2010/main" val="4037168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Visual Search"/>
          <p:cNvSpPr txBox="1">
            <a:spLocks noGrp="1"/>
          </p:cNvSpPr>
          <p:nvPr>
            <p:ph type="title"/>
          </p:nvPr>
        </p:nvSpPr>
        <p:spPr>
          <a:prstGeom prst="rect">
            <a:avLst/>
          </a:prstGeom>
        </p:spPr>
        <p:txBody>
          <a:bodyPr/>
          <a:lstStyle/>
          <a:p>
            <a:r>
              <a:rPr lang="en-US" dirty="0"/>
              <a:t>Pinterest </a:t>
            </a:r>
            <a:r>
              <a:rPr dirty="0"/>
              <a:t>Visual Search</a:t>
            </a:r>
          </a:p>
        </p:txBody>
      </p:sp>
      <p:sp>
        <p:nvSpPr>
          <p:cNvPr id="2" name="Content Placeholder 1"/>
          <p:cNvSpPr>
            <a:spLocks noGrp="1"/>
          </p:cNvSpPr>
          <p:nvPr>
            <p:ph idx="1"/>
          </p:nvPr>
        </p:nvSpPr>
        <p:spPr/>
        <p:txBody>
          <a:bodyPr/>
          <a:lstStyle/>
          <a:p>
            <a:pPr marL="118872" indent="0">
              <a:buNone/>
            </a:pPr>
            <a:r>
              <a:rPr lang="en-US" dirty="0">
                <a:solidFill>
                  <a:srgbClr val="0000FF"/>
                </a:solidFill>
              </a:rPr>
              <a:t>Given a </a:t>
            </a:r>
            <a:r>
              <a:rPr lang="en-US" b="1" dirty="0">
                <a:solidFill>
                  <a:srgbClr val="0000FF"/>
                </a:solidFill>
              </a:rPr>
              <a:t>query image patch</a:t>
            </a:r>
            <a:r>
              <a:rPr lang="en-US" dirty="0">
                <a:solidFill>
                  <a:srgbClr val="0000FF"/>
                </a:solidFill>
              </a:rPr>
              <a:t>, find similar images</a:t>
            </a:r>
          </a:p>
        </p:txBody>
      </p:sp>
      <p:pic>
        <p:nvPicPr>
          <p:cNvPr id="1003" name="Group" descr="Group"/>
          <p:cNvPicPr>
            <a:picLocks noChangeAspect="1"/>
          </p:cNvPicPr>
          <p:nvPr/>
        </p:nvPicPr>
        <p:blipFill>
          <a:blip r:embed="rId3"/>
          <a:srcRect l="36035" r="2836"/>
          <a:stretch>
            <a:fillRect/>
          </a:stretch>
        </p:blipFill>
        <p:spPr>
          <a:xfrm>
            <a:off x="4530343" y="2121298"/>
            <a:ext cx="4468769" cy="4499110"/>
          </a:xfrm>
          <a:prstGeom prst="rect">
            <a:avLst/>
          </a:prstGeom>
          <a:ln w="12700">
            <a:miter lim="400000"/>
          </a:ln>
        </p:spPr>
      </p:pic>
      <p:pic>
        <p:nvPicPr>
          <p:cNvPr id="1004" name="Image" descr="Image"/>
          <p:cNvPicPr>
            <a:picLocks noChangeAspect="1"/>
          </p:cNvPicPr>
          <p:nvPr/>
        </p:nvPicPr>
        <p:blipFill>
          <a:blip r:embed="rId3"/>
          <a:srcRect r="63447"/>
          <a:stretch>
            <a:fillRect/>
          </a:stretch>
        </p:blipFill>
        <p:spPr>
          <a:xfrm>
            <a:off x="185837" y="2146483"/>
            <a:ext cx="3024627" cy="5092517"/>
          </a:xfrm>
          <a:prstGeom prst="rect">
            <a:avLst/>
          </a:prstGeom>
          <a:ln w="12700">
            <a:miter lim="400000"/>
          </a:ln>
        </p:spPr>
      </p:pic>
      <p:sp>
        <p:nvSpPr>
          <p:cNvPr id="1005" name="Arrow"/>
          <p:cNvSpPr/>
          <p:nvPr/>
        </p:nvSpPr>
        <p:spPr>
          <a:xfrm>
            <a:off x="3097147" y="3456261"/>
            <a:ext cx="1398773" cy="1143713"/>
          </a:xfrm>
          <a:prstGeom prst="rightArrow">
            <a:avLst>
              <a:gd name="adj1" fmla="val 60000"/>
              <a:gd name="adj2" fmla="val 58551"/>
            </a:avLst>
          </a:prstGeom>
          <a:solidFill>
            <a:schemeClr val="accent1"/>
          </a:solidFill>
          <a:ln w="3175">
            <a:miter lim="400000"/>
          </a:ln>
        </p:spPr>
        <p:txBody>
          <a:bodyPr lIns="19050" tIns="19050" rIns="19050" bIns="19050" anchor="ctr"/>
          <a:lstStyle/>
          <a:p>
            <a:pPr algn="ctr" defTabSz="257175">
              <a:lnSpc>
                <a:spcPct val="80000"/>
              </a:lnSpc>
              <a:defRPr sz="4500">
                <a:solidFill>
                  <a:schemeClr val="accent6">
                    <a:hueOff val="-10037902"/>
                    <a:satOff val="57163"/>
                    <a:lumOff val="61006"/>
                  </a:schemeClr>
                </a:solidFill>
                <a:latin typeface="+mn-lt"/>
                <a:ea typeface="+mn-ea"/>
                <a:cs typeface="+mn-cs"/>
                <a:sym typeface="Haas Grot Disp Pinterest Bold"/>
              </a:defRPr>
            </a:pPr>
            <a:endParaRPr sz="1688"/>
          </a:p>
        </p:txBody>
      </p:sp>
      <p:grpSp>
        <p:nvGrpSpPr>
          <p:cNvPr id="10" name="Group 8"/>
          <p:cNvGrpSpPr/>
          <p:nvPr/>
        </p:nvGrpSpPr>
        <p:grpSpPr>
          <a:xfrm>
            <a:off x="8077200" y="60949"/>
            <a:ext cx="990600" cy="929652"/>
            <a:chOff x="0" y="0"/>
            <a:chExt cx="3246766" cy="3246750"/>
          </a:xfrm>
        </p:grpSpPr>
        <p:sp>
          <p:nvSpPr>
            <p:cNvPr id="11"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17EAB1EE-CAFC-7D47-9CA8-5CD97398CECC}" type="datetime1">
              <a:rPr lang="en-US" smtClean="0"/>
              <a:t>10/1/2024</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796792530"/>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005"/>
                                        </p:tgtEl>
                                        <p:attrNameLst>
                                          <p:attrName>style.visibility</p:attrName>
                                        </p:attrNameLst>
                                      </p:cBhvr>
                                      <p:to>
                                        <p:strVal val="visible"/>
                                      </p:to>
                                    </p:set>
                                    <p:animEffect transition="in" filter="dissolve">
                                      <p:cBhvr>
                                        <p:cTn id="7" dur="500"/>
                                        <p:tgtEl>
                                          <p:spTgt spid="100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03"/>
                                        </p:tgtEl>
                                        <p:attrNameLst>
                                          <p:attrName>style.visibility</p:attrName>
                                        </p:attrNameLst>
                                      </p:cBhvr>
                                      <p:to>
                                        <p:strVal val="visible"/>
                                      </p:to>
                                    </p:set>
                                    <p:animEffect transition="in" filter="dissolve">
                                      <p:cBhvr>
                                        <p:cTn id="11" dur="5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animBg="1" advAuto="0"/>
      <p:bldP spid="100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Min-Hashing: Overview</a:t>
            </a:r>
          </a:p>
        </p:txBody>
      </p:sp>
      <p:sp>
        <p:nvSpPr>
          <p:cNvPr id="36867" name="Rectangle 3"/>
          <p:cNvSpPr>
            <a:spLocks noGrp="1" noChangeArrowheads="1"/>
          </p:cNvSpPr>
          <p:nvPr>
            <p:ph type="body" idx="1"/>
          </p:nvPr>
        </p:nvSpPr>
        <p:spPr>
          <a:xfrm>
            <a:off x="457200" y="1295400"/>
            <a:ext cx="8229600" cy="5562600"/>
          </a:xfrm>
        </p:spPr>
        <p:txBody>
          <a:bodyPr>
            <a:normAutofit fontScale="92500" lnSpcReduction="20000"/>
          </a:bodyPr>
          <a:lstStyle/>
          <a:p>
            <a:r>
              <a:rPr lang="en-US" dirty="0"/>
              <a:t>Permute the rows of the Boolean matrix</a:t>
            </a:r>
          </a:p>
          <a:p>
            <a:pPr lvl="1"/>
            <a:r>
              <a:rPr lang="en-US" dirty="0"/>
              <a:t>Thought experiment – not real</a:t>
            </a:r>
          </a:p>
          <a:p>
            <a:pPr lvl="5"/>
            <a:endParaRPr lang="en-US" dirty="0"/>
          </a:p>
          <a:p>
            <a:r>
              <a:rPr lang="en-US" dirty="0"/>
              <a:t>Define </a:t>
            </a:r>
            <a:r>
              <a:rPr lang="en-US" dirty="0" err="1">
                <a:solidFill>
                  <a:srgbClr val="FF0066"/>
                </a:solidFill>
              </a:rPr>
              <a:t>minhash</a:t>
            </a:r>
            <a:r>
              <a:rPr lang="en-US" dirty="0">
                <a:solidFill>
                  <a:srgbClr val="FF0066"/>
                </a:solidFill>
              </a:rPr>
              <a:t> function</a:t>
            </a:r>
            <a:r>
              <a:rPr lang="en-US" dirty="0"/>
              <a:t> for this permutation, </a:t>
            </a:r>
            <a:r>
              <a:rPr lang="en-US" b="1" dirty="0"/>
              <a:t>h(C) =</a:t>
            </a:r>
            <a:r>
              <a:rPr lang="en-US" dirty="0"/>
              <a:t> the number of the first (in the permuted order) row in which column C has 1:</a:t>
            </a:r>
          </a:p>
          <a:p>
            <a:pPr lvl="1"/>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dirty="0"/>
          </a:p>
          <a:p>
            <a:pPr lvl="6"/>
            <a:endParaRPr lang="en-US" dirty="0"/>
          </a:p>
          <a:p>
            <a:r>
              <a:rPr lang="en-US" dirty="0"/>
              <a:t>Apply, to all columns, several randomly chosen permutations to create a </a:t>
            </a:r>
            <a:r>
              <a:rPr lang="en-US" dirty="0">
                <a:solidFill>
                  <a:srgbClr val="FF0066"/>
                </a:solidFill>
              </a:rPr>
              <a:t>signature</a:t>
            </a:r>
            <a:r>
              <a:rPr lang="en-US" dirty="0"/>
              <a:t> for each column</a:t>
            </a:r>
          </a:p>
          <a:p>
            <a:pPr lvl="5"/>
            <a:endParaRPr lang="en-US" dirty="0"/>
          </a:p>
          <a:p>
            <a:r>
              <a:rPr lang="en-US" dirty="0"/>
              <a:t>Result is a </a:t>
            </a:r>
            <a:r>
              <a:rPr lang="en-US" dirty="0">
                <a:solidFill>
                  <a:srgbClr val="FF0066"/>
                </a:solidFill>
              </a:rPr>
              <a:t>signature matrix</a:t>
            </a:r>
            <a:r>
              <a:rPr lang="en-US" dirty="0"/>
              <a:t>: columns = sets, rows = </a:t>
            </a:r>
            <a:r>
              <a:rPr lang="en-US" dirty="0" err="1"/>
              <a:t>minhash</a:t>
            </a:r>
            <a:r>
              <a:rPr lang="en-US" dirty="0"/>
              <a:t> values, in order for that column</a:t>
            </a:r>
          </a:p>
        </p:txBody>
      </p:sp>
      <p:sp>
        <p:nvSpPr>
          <p:cNvPr id="4" name="Slide Number Placeholder 5"/>
          <p:cNvSpPr>
            <a:spLocks noGrp="1"/>
          </p:cNvSpPr>
          <p:nvPr>
            <p:ph type="sldNum" sz="quarter" idx="12"/>
          </p:nvPr>
        </p:nvSpPr>
        <p:spPr/>
        <p:txBody>
          <a:bodyPr/>
          <a:lstStyle/>
          <a:p>
            <a:fld id="{26492200-F67B-4213-856B-C79C14EE544A}" type="slidenum">
              <a:rPr lang="en-US" smtClean="0"/>
              <a:pPr/>
              <a:t>30</a:t>
            </a:fld>
            <a:endParaRPr lang="en-US"/>
          </a:p>
        </p:txBody>
      </p:sp>
      <p:sp>
        <p:nvSpPr>
          <p:cNvPr id="6" name="Date Placeholder 5"/>
          <p:cNvSpPr>
            <a:spLocks noGrp="1"/>
          </p:cNvSpPr>
          <p:nvPr>
            <p:ph type="dt" sz="half" idx="10"/>
          </p:nvPr>
        </p:nvSpPr>
        <p:spPr/>
        <p:txBody>
          <a:bodyPr/>
          <a:lstStyle/>
          <a:p>
            <a:fld id="{0304C623-3970-674F-B4C8-75160E5B20B5}" type="datetime1">
              <a:rPr lang="en-US" smtClean="0"/>
              <a:t>10/1/2024</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3171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31</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number of the </a:t>
            </a:r>
            <a:r>
              <a:rPr lang="en-US" b="1" dirty="0"/>
              <a:t>first</a:t>
            </a:r>
            <a:r>
              <a:rPr lang="en-US" dirty="0"/>
              <a:t> (in the permuted order </a:t>
            </a:r>
            <a:r>
              <a:rPr lang="en-US" b="1" dirty="0">
                <a:solidFill>
                  <a:srgbClr val="D60093"/>
                </a:solidFill>
                <a:sym typeface="Symbol"/>
              </a:rPr>
              <a:t></a:t>
            </a:r>
            <a:r>
              <a:rPr lang="en-US" dirty="0"/>
              <a:t>) row in which column </a:t>
            </a:r>
            <a:r>
              <a:rPr lang="en-US" b="1" i="1" dirty="0">
                <a:solidFill>
                  <a:srgbClr val="D60093"/>
                </a:solidFill>
              </a:rPr>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5" name="Date Placeholder 4"/>
          <p:cNvSpPr>
            <a:spLocks noGrp="1"/>
          </p:cNvSpPr>
          <p:nvPr>
            <p:ph type="dt" sz="half" idx="10"/>
          </p:nvPr>
        </p:nvSpPr>
        <p:spPr/>
        <p:txBody>
          <a:bodyPr/>
          <a:lstStyle/>
          <a:p>
            <a:fld id="{65366837-0D85-6E4B-A7FF-50580CBE5205}" type="datetime1">
              <a:rPr lang="en-US" smtClean="0"/>
              <a:t>10/1/2024</a:t>
            </a:fld>
            <a:endParaRPr lang="en-US"/>
          </a:p>
        </p:txBody>
      </p:sp>
      <p:sp>
        <p:nvSpPr>
          <p:cNvPr id="6" name="Footer Placeholder 5"/>
          <p:cNvSpPr>
            <a:spLocks noGrp="1"/>
          </p:cNvSpPr>
          <p:nvPr>
            <p:ph type="ftr" sz="quarter" idx="11"/>
          </p:nvPr>
        </p:nvSpPr>
        <p:spPr>
          <a:xfrm>
            <a:off x="2590800" y="6583680"/>
            <a:ext cx="5507719" cy="274320"/>
          </a:xfrm>
        </p:spPr>
        <p:txBody>
          <a:bodyPr/>
          <a:lstStyle/>
          <a:p>
            <a:r>
              <a:rPr lang="en-US"/>
              <a:t>Jure Leskovec, Stanford CS246: Mining Massive Datasets</a:t>
            </a:r>
          </a:p>
        </p:txBody>
      </p:sp>
    </p:spTree>
    <p:extLst>
      <p:ext uri="{BB962C8B-B14F-4D97-AF65-F5344CB8AC3E}">
        <p14:creationId xmlns:p14="http://schemas.microsoft.com/office/powerpoint/2010/main" val="410462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32</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	</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92" name="Line 104"/>
            <p:cNvSpPr>
              <a:spLocks noChangeShapeType="1"/>
            </p:cNvSpPr>
            <p:nvPr/>
          </p:nvSpPr>
          <p:spPr bwMode="auto">
            <a:xfrm>
              <a:off x="3792" y="2007"/>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39349"/>
            <a:ext cx="2286000" cy="602488"/>
            <a:chOff x="6019800" y="3939349"/>
            <a:chExt cx="2286000" cy="602488"/>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5" name="Date Placeholder 124"/>
          <p:cNvSpPr>
            <a:spLocks noGrp="1"/>
          </p:cNvSpPr>
          <p:nvPr>
            <p:ph type="dt" sz="half" idx="10"/>
          </p:nvPr>
        </p:nvSpPr>
        <p:spPr/>
        <p:txBody>
          <a:bodyPr/>
          <a:lstStyle/>
          <a:p>
            <a:fld id="{7944CE8D-1F8A-AC45-9C7A-9ADFA3A966F2}" type="datetime1">
              <a:rPr lang="en-US" smtClean="0"/>
              <a:t>10/1/2024</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3260676"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(row 1)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238999" cy="2854485"/>
            <a:chOff x="1219201" y="3030537"/>
            <a:chExt cx="7238999" cy="2854485"/>
          </a:xfrm>
        </p:grpSpPr>
        <p:sp>
          <p:nvSpPr>
            <p:cNvPr id="134" name="TextBox 133"/>
            <p:cNvSpPr txBox="1"/>
            <p:nvPr/>
          </p:nvSpPr>
          <p:spPr>
            <a:xfrm>
              <a:off x="5273723" y="5054025"/>
              <a:ext cx="3184477" cy="830997"/>
            </a:xfrm>
            <a:prstGeom prst="rect">
              <a:avLst/>
            </a:prstGeom>
            <a:noFill/>
          </p:spPr>
          <p:txBody>
            <a:bodyPr wrap="square" rtlCol="0">
              <a:spAutoFit/>
            </a:bodyPr>
            <a:lstStyle/>
            <a:p>
              <a:r>
                <a:rPr lang="en-US" sz="1600" b="1" i="1" dirty="0">
                  <a:solidFill>
                    <a:srgbClr val="D60093"/>
                  </a:solidFill>
                </a:rPr>
                <a:t>h</a:t>
              </a:r>
              <a:r>
                <a:rPr lang="en-US" sz="1600" b="1" i="1" baseline="-25000" dirty="0">
                  <a:solidFill>
                    <a:srgbClr val="D60093"/>
                  </a:solidFill>
                  <a:sym typeface="Symbol"/>
                </a:rPr>
                <a:t>2</a:t>
              </a:r>
              <a:r>
                <a:rPr lang="en-US" sz="1600" b="1" i="1" dirty="0">
                  <a:solidFill>
                    <a:srgbClr val="D60093"/>
                  </a:solidFill>
                </a:rPr>
                <a:t>(3)=1 (permutation 2, column 3)</a:t>
              </a:r>
              <a:r>
                <a:rPr lang="en-US" sz="1600" dirty="0">
                  <a:solidFill>
                    <a:srgbClr val="0000FF"/>
                  </a:solidFill>
                  <a:latin typeface="Arial" pitchFamily="34" charset="0"/>
                  <a:cs typeface="Arial" pitchFamily="34" charset="0"/>
                </a:rPr>
                <a:t> 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(row 1) is the first to map to a 1</a:t>
              </a:r>
            </a:p>
          </p:txBody>
        </p:sp>
        <p:cxnSp>
          <p:nvCxnSpPr>
            <p:cNvPr id="135" name="Straight Arrow Connector 134"/>
            <p:cNvCxnSpPr>
              <a:stCxn id="134" idx="1"/>
            </p:cNvCxnSpPr>
            <p:nvPr/>
          </p:nvCxnSpPr>
          <p:spPr>
            <a:xfrm flipH="1" flipV="1">
              <a:off x="1219201" y="3124205"/>
              <a:ext cx="4054522" cy="234531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865962" y="3810001"/>
              <a:ext cx="4492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Subtle Point</a:t>
            </a:r>
          </a:p>
        </p:txBody>
      </p:sp>
      <p:sp>
        <p:nvSpPr>
          <p:cNvPr id="3" name="Content Placeholder 2"/>
          <p:cNvSpPr>
            <a:spLocks noGrp="1"/>
          </p:cNvSpPr>
          <p:nvPr>
            <p:ph idx="1"/>
          </p:nvPr>
        </p:nvSpPr>
        <p:spPr/>
        <p:txBody>
          <a:bodyPr/>
          <a:lstStyle/>
          <a:p>
            <a:r>
              <a:rPr lang="en-US" dirty="0"/>
              <a:t>Students sometimes ask whether the </a:t>
            </a:r>
            <a:r>
              <a:rPr lang="en-US" dirty="0" err="1"/>
              <a:t>minhash</a:t>
            </a:r>
            <a:r>
              <a:rPr lang="en-US" dirty="0"/>
              <a:t> value should be the original number of the row, or the number in the permuted order (as we did in our </a:t>
            </a:r>
            <a:r>
              <a:rPr lang="en-US"/>
              <a:t>example)</a:t>
            </a:r>
            <a:endParaRPr lang="en-US" dirty="0"/>
          </a:p>
          <a:p>
            <a:r>
              <a:rPr lang="en-US" b="1" dirty="0">
                <a:solidFill>
                  <a:srgbClr val="0070C0"/>
                </a:solidFill>
              </a:rPr>
              <a:t>Answer</a:t>
            </a:r>
            <a:r>
              <a:rPr lang="en-US" b="1" dirty="0"/>
              <a:t>: it doesn’t matter</a:t>
            </a:r>
          </a:p>
          <a:p>
            <a:pPr lvl="1"/>
            <a:r>
              <a:rPr lang="en-US" dirty="0"/>
              <a:t>You only need to be consistent, and assure that two columns get the same value if and only if their first 1’s in the permuted order are in the same row</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33</a:t>
            </a:fld>
            <a:endParaRPr lang="en-US" dirty="0"/>
          </a:p>
        </p:txBody>
      </p:sp>
      <p:sp>
        <p:nvSpPr>
          <p:cNvPr id="5" name="Date Placeholder 4"/>
          <p:cNvSpPr>
            <a:spLocks noGrp="1"/>
          </p:cNvSpPr>
          <p:nvPr>
            <p:ph type="dt" sz="half" idx="10"/>
          </p:nvPr>
        </p:nvSpPr>
        <p:spPr/>
        <p:txBody>
          <a:bodyPr/>
          <a:lstStyle/>
          <a:p>
            <a:fld id="{0037B4EA-D173-7F47-B903-A1FE307728D5}"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45696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z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(z) = min((X))] = 1/|X|</a:t>
            </a:r>
          </a:p>
          <a:p>
            <a:pPr lvl="2"/>
            <a:r>
              <a:rPr lang="en-US" dirty="0">
                <a:sym typeface="Symbol"/>
              </a:rPr>
              <a:t>It is equally likely that any </a:t>
            </a:r>
            <a:r>
              <a:rPr lang="en-US" b="1" i="1" dirty="0">
                <a:sym typeface="Symbol"/>
              </a:rPr>
              <a:t>z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5" name="Date Placeholder 4"/>
          <p:cNvSpPr>
            <a:spLocks noGrp="1"/>
          </p:cNvSpPr>
          <p:nvPr>
            <p:ph type="dt" sz="half" idx="10"/>
          </p:nvPr>
        </p:nvSpPr>
        <p:spPr/>
        <p:txBody>
          <a:bodyPr/>
          <a:lstStyle/>
          <a:p>
            <a:fld id="{E0185CB0-78A2-FF47-B390-12FC4BA34E67}"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Four Types of Rows</a:t>
            </a:r>
          </a:p>
        </p:txBody>
      </p:sp>
      <p:sp>
        <p:nvSpPr>
          <p:cNvPr id="35843" name="Rectangle 3"/>
          <p:cNvSpPr>
            <a:spLocks noGrp="1" noChangeArrowheads="1"/>
          </p:cNvSpPr>
          <p:nvPr>
            <p:ph idx="1"/>
          </p:nvPr>
        </p:nvSpPr>
        <p:spPr>
          <a:xfrm>
            <a:off x="457200" y="1371600"/>
            <a:ext cx="86868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are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Define: 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permuted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5" name="Date Placeholder 4"/>
          <p:cNvSpPr>
            <a:spLocks noGrp="1"/>
          </p:cNvSpPr>
          <p:nvPr>
            <p:ph type="dt" sz="half" idx="10"/>
          </p:nvPr>
        </p:nvSpPr>
        <p:spPr/>
        <p:txBody>
          <a:bodyPr/>
          <a:lstStyle/>
          <a:p>
            <a:fld id="{96C6C1CE-63BE-1243-98E5-916CD4A371AC}"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7" name="Group 6"/>
          <p:cNvGrpSpPr/>
          <p:nvPr/>
        </p:nvGrpSpPr>
        <p:grpSpPr>
          <a:xfrm>
            <a:off x="7924799" y="57149"/>
            <a:ext cx="1257301" cy="3524251"/>
            <a:chOff x="2057401" y="2133600"/>
            <a:chExt cx="1257301" cy="3524251"/>
          </a:xfrm>
          <a:solidFill>
            <a:schemeClr val="bg1"/>
          </a:solidFill>
        </p:grpSpPr>
        <p:sp>
          <p:nvSpPr>
            <p:cNvPr id="8" name="Rectangle 7"/>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9" name="Rectangle 8"/>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0" name="Rectangle 9"/>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1" name="Rectangle 10"/>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2" name="Rectangle 11"/>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3" name="Rectangle 12"/>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5" name="Rectangle 14"/>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6" name="Rectangle 15"/>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7" name="Rectangle 16"/>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8" name="Rectangle 17"/>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9" name="Rectangle 18"/>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0"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1"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2"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3"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8"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29"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Tree>
    <p:extLst>
      <p:ext uri="{BB962C8B-B14F-4D97-AF65-F5344CB8AC3E}">
        <p14:creationId xmlns:p14="http://schemas.microsoft.com/office/powerpoint/2010/main" val="24224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a:xfrm>
            <a:off x="457200" y="1295400"/>
            <a:ext cx="8229600" cy="5410200"/>
          </a:xfrm>
        </p:spPr>
        <p:txBody>
          <a:bodyPr>
            <a:normAutofit lnSpcReduction="10000"/>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dirty="0"/>
              <a:t>Thus, the expected similarity of two signatures equals the </a:t>
            </a:r>
            <a:r>
              <a:rPr lang="en-US" dirty="0" err="1"/>
              <a:t>Jaccard</a:t>
            </a:r>
            <a:r>
              <a:rPr lang="en-US" dirty="0"/>
              <a:t> similarity of the columns or sets that the signatures represent.</a:t>
            </a:r>
          </a:p>
          <a:p>
            <a:pPr lvl="1"/>
            <a:r>
              <a:rPr lang="en-US" dirty="0"/>
              <a:t>And the longer the signatures, the smaller will be the expected error.</a:t>
            </a:r>
          </a:p>
        </p:txBody>
      </p:sp>
      <p:sp>
        <p:nvSpPr>
          <p:cNvPr id="5" name="Date Placeholder 4"/>
          <p:cNvSpPr>
            <a:spLocks noGrp="1"/>
          </p:cNvSpPr>
          <p:nvPr>
            <p:ph type="dt" sz="half" idx="10"/>
          </p:nvPr>
        </p:nvSpPr>
        <p:spPr/>
        <p:txBody>
          <a:bodyPr/>
          <a:lstStyle/>
          <a:p>
            <a:fld id="{20BD1028-A342-AE4A-9ACC-2FA61BD9B676}"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86420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5" name="Date Placeholder 124"/>
          <p:cNvSpPr>
            <a:spLocks noGrp="1"/>
          </p:cNvSpPr>
          <p:nvPr>
            <p:ph type="dt" sz="half" idx="10"/>
          </p:nvPr>
        </p:nvSpPr>
        <p:spPr/>
        <p:txBody>
          <a:bodyPr/>
          <a:lstStyle/>
          <a:p>
            <a:fld id="{0F02A664-D846-0A4C-98F8-EAFCCC4603BC}" type="datetime1">
              <a:rPr lang="en-US" smtClean="0"/>
              <a:t>10/1/2024</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sp>
        <p:nvSpPr>
          <p:cNvPr id="248" name="Text Box 67"/>
          <p:cNvSpPr txBox="1">
            <a:spLocks noChangeArrowheads="1"/>
          </p:cNvSpPr>
          <p:nvPr/>
        </p:nvSpPr>
        <p:spPr bwMode="auto">
          <a:xfrm>
            <a:off x="6026150" y="17478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38814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61" name="Rectangle 81"/>
          <p:cNvSpPr>
            <a:spLocks noChangeArrowheads="1"/>
          </p:cNvSpPr>
          <p:nvPr/>
        </p:nvSpPr>
        <p:spPr bwMode="auto">
          <a:xfrm>
            <a:off x="914400" y="56372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0577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4767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38957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3147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27352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1288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1288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27352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3147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38957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4767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0577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56372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2182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1288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38957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1288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38671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56372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0577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4767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38957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3147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27352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1288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1288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27352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3147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38957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4767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0577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56372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2182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1288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38957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1288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38671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21" name="Rectangle 5"/>
          <p:cNvSpPr>
            <a:spLocks noChangeArrowheads="1"/>
          </p:cNvSpPr>
          <p:nvPr/>
        </p:nvSpPr>
        <p:spPr bwMode="auto">
          <a:xfrm>
            <a:off x="3943353"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34" name="Rectangle 18"/>
          <p:cNvSpPr>
            <a:spLocks noChangeArrowheads="1"/>
          </p:cNvSpPr>
          <p:nvPr/>
        </p:nvSpPr>
        <p:spPr bwMode="auto">
          <a:xfrm>
            <a:off x="3314702"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1288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27241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2718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38671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4640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0593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56530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2484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15954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grpSp>
        <p:nvGrpSpPr>
          <p:cNvPr id="130" name="Group 129"/>
          <p:cNvGrpSpPr/>
          <p:nvPr/>
        </p:nvGrpSpPr>
        <p:grpSpPr>
          <a:xfrm>
            <a:off x="6019800" y="2235200"/>
            <a:ext cx="2286000" cy="1803400"/>
            <a:chOff x="6019800" y="2738437"/>
            <a:chExt cx="2286000" cy="1803400"/>
          </a:xfrm>
        </p:grpSpPr>
        <p:sp>
          <p:nvSpPr>
            <p:cNvPr id="131"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2"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3"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4"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5"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6"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7"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38"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39"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0"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1"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43"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4"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145"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6"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147" name="Line 104"/>
            <p:cNvSpPr>
              <a:spLocks noChangeShapeType="1"/>
            </p:cNvSpPr>
            <p:nvPr/>
          </p:nvSpPr>
          <p:spPr bwMode="auto">
            <a:xfrm>
              <a:off x="6019800" y="3333750"/>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8"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9"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50"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1"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2"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3"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grpSp>
          <p:nvGrpSpPr>
            <p:cNvPr id="154" name="Group 153"/>
            <p:cNvGrpSpPr/>
            <p:nvPr/>
          </p:nvGrpSpPr>
          <p:grpSpPr>
            <a:xfrm>
              <a:off x="6019800" y="3939349"/>
              <a:ext cx="2286000" cy="602488"/>
              <a:chOff x="6019800" y="3939349"/>
              <a:chExt cx="2286000" cy="602488"/>
            </a:xfrm>
          </p:grpSpPr>
          <p:sp>
            <p:nvSpPr>
              <p:cNvPr id="155"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6"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7"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8"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9"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0"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1"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62"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3"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4"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5"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grpSp>
    </p:spTree>
    <p:extLst>
      <p:ext uri="{BB962C8B-B14F-4D97-AF65-F5344CB8AC3E}">
        <p14:creationId xmlns:p14="http://schemas.microsoft.com/office/powerpoint/2010/main" val="27678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610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a:t>h</a:t>
            </a:r>
            <a:r>
              <a:rPr lang="en-US" b="1" i="1" baseline="-25000" dirty="0"/>
              <a:t>i</a:t>
            </a:r>
            <a:endParaRPr lang="en-US" i="1" dirty="0">
              <a:sym typeface="Symbol"/>
            </a:endParaRPr>
          </a:p>
          <a:p>
            <a:pPr lvl="1"/>
            <a:r>
              <a:rPr lang="en-US" dirty="0">
                <a:sym typeface="Symbol"/>
              </a:rPr>
              <a:t>Ordering under </a:t>
            </a:r>
            <a:r>
              <a:rPr lang="en-US" b="1" i="1" dirty="0"/>
              <a:t>h</a:t>
            </a:r>
            <a:r>
              <a:rPr lang="en-US" b="1" i="1" baseline="-25000" dirty="0"/>
              <a:t>i</a:t>
            </a:r>
            <a:r>
              <a:rPr lang="en-US" dirty="0">
                <a:sym typeface="Symbol"/>
              </a:rPr>
              <a:t> gives a random permutation of rows!</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a:sym typeface="Symbol"/>
              </a:rPr>
              <a:t>h</a:t>
            </a:r>
            <a:r>
              <a:rPr lang="en-US" b="1" i="1" baseline="-25000" dirty="0">
                <a:sym typeface="Symbol"/>
              </a:rPr>
              <a:t>i</a:t>
            </a:r>
            <a:r>
              <a:rPr lang="en-US" dirty="0">
                <a:sym typeface="Symbol"/>
              </a:rPr>
              <a:t> keep a “slot” </a:t>
            </a:r>
            <a:r>
              <a:rPr lang="en-US" i="1" dirty="0"/>
              <a:t>M</a:t>
            </a:r>
            <a:r>
              <a:rPr lang="en-US" dirty="0"/>
              <a:t>(</a:t>
            </a:r>
            <a:r>
              <a:rPr lang="en-US" i="1" dirty="0" err="1"/>
              <a:t>i</a:t>
            </a:r>
            <a:r>
              <a:rPr lang="en-US" i="1" dirty="0"/>
              <a:t>, c</a:t>
            </a:r>
            <a:r>
              <a:rPr lang="en-US" dirty="0"/>
              <a:t>) </a:t>
            </a:r>
            <a:r>
              <a:rPr lang="en-US" dirty="0">
                <a:sym typeface="Symbol"/>
              </a:rPr>
              <a:t>for the min-hash value</a:t>
            </a:r>
          </a:p>
          <a:p>
            <a:pPr lvl="1"/>
            <a:r>
              <a:rPr lang="en-US" dirty="0">
                <a:sym typeface="Symbol"/>
              </a:rPr>
              <a:t>Initialize all </a:t>
            </a:r>
            <a:r>
              <a:rPr lang="en-US" i="1" dirty="0"/>
              <a:t>M</a:t>
            </a:r>
            <a:r>
              <a:rPr lang="en-US" dirty="0"/>
              <a:t>(</a:t>
            </a:r>
            <a:r>
              <a:rPr lang="en-US" i="1" dirty="0" err="1"/>
              <a:t>i</a:t>
            </a:r>
            <a:r>
              <a:rPr lang="en-US" i="1" dirty="0"/>
              <a:t>, c</a:t>
            </a:r>
            <a:r>
              <a:rPr lang="en-US" dirty="0"/>
              <a:t>) </a:t>
            </a:r>
            <a:r>
              <a:rPr lang="en-US" b="1" i="1" dirty="0">
                <a:sym typeface="Symbol"/>
              </a:rPr>
              <a:t>=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a:sym typeface="Symbol"/>
              </a:rPr>
              <a:t>h</a:t>
            </a:r>
            <a:r>
              <a:rPr lang="en-US" b="1" i="1" baseline="-25000" dirty="0">
                <a:sym typeface="Symbol"/>
              </a:rPr>
              <a:t>i</a:t>
            </a:r>
            <a:r>
              <a:rPr lang="en-US" b="1" baseline="-25000" dirty="0">
                <a:sym typeface="Symbol"/>
              </a:rPr>
              <a:t> </a:t>
            </a:r>
            <a:r>
              <a:rPr lang="en-US" dirty="0">
                <a:sym typeface="Symbol"/>
              </a:rPr>
              <a:t>:</a:t>
            </a:r>
          </a:p>
          <a:p>
            <a:pPr lvl="3"/>
            <a:r>
              <a:rPr lang="en-US" dirty="0">
                <a:sym typeface="Symbol"/>
              </a:rPr>
              <a:t>If </a:t>
            </a:r>
            <a:r>
              <a:rPr lang="en-US" b="1" i="1" dirty="0">
                <a:sym typeface="Symbol"/>
              </a:rPr>
              <a:t>h</a:t>
            </a:r>
            <a:r>
              <a:rPr lang="en-US" b="1" i="1" baseline="-25000" dirty="0">
                <a:sym typeface="Symbol"/>
              </a:rPr>
              <a:t>i</a:t>
            </a:r>
            <a:r>
              <a:rPr lang="en-US" b="1" i="1" dirty="0">
                <a:sym typeface="Symbol"/>
              </a:rPr>
              <a:t>(j) &lt; </a:t>
            </a:r>
            <a:r>
              <a:rPr lang="en-US" i="1" dirty="0"/>
              <a:t>M</a:t>
            </a:r>
            <a:r>
              <a:rPr lang="en-US" dirty="0"/>
              <a:t>(</a:t>
            </a:r>
            <a:r>
              <a:rPr lang="en-US" i="1" dirty="0" err="1"/>
              <a:t>i</a:t>
            </a:r>
            <a:r>
              <a:rPr lang="en-US" i="1" dirty="0"/>
              <a:t>, c</a:t>
            </a:r>
            <a:r>
              <a:rPr lang="en-US" dirty="0"/>
              <a:t>)</a:t>
            </a:r>
            <a:r>
              <a:rPr lang="en-US" dirty="0">
                <a:sym typeface="Symbol"/>
              </a:rPr>
              <a:t>, then </a:t>
            </a:r>
            <a:r>
              <a:rPr lang="en-US" i="1" dirty="0"/>
              <a:t>M</a:t>
            </a:r>
            <a:r>
              <a:rPr lang="en-US" dirty="0"/>
              <a:t>(</a:t>
            </a:r>
            <a:r>
              <a:rPr lang="en-US" i="1" dirty="0" err="1"/>
              <a:t>i</a:t>
            </a:r>
            <a:r>
              <a:rPr lang="en-US" i="1" dirty="0"/>
              <a:t>, c</a:t>
            </a:r>
            <a:r>
              <a:rPr lang="en-US" dirty="0"/>
              <a:t>)</a:t>
            </a:r>
            <a:r>
              <a:rPr lang="en-US" b="1" i="1" dirty="0">
                <a:sym typeface="Symbol"/>
              </a:rPr>
              <a:t>  h</a:t>
            </a:r>
            <a:r>
              <a:rPr lang="en-US" b="1" i="1" baseline="-25000" dirty="0">
                <a:sym typeface="Symbol"/>
              </a:rPr>
              <a:t>i</a:t>
            </a:r>
            <a:r>
              <a:rPr lang="en-US" b="1" i="1" dirty="0">
                <a:sym typeface="Symbol"/>
              </a:rPr>
              <a:t>(j)</a:t>
            </a:r>
            <a:endParaRPr lang="en-US" b="1" i="1" dirty="0"/>
          </a:p>
        </p:txBody>
      </p:sp>
      <p:sp>
        <p:nvSpPr>
          <p:cNvPr id="4" name="Date Placeholder 3"/>
          <p:cNvSpPr>
            <a:spLocks noGrp="1"/>
          </p:cNvSpPr>
          <p:nvPr>
            <p:ph type="dt" sz="half" idx="10"/>
          </p:nvPr>
        </p:nvSpPr>
        <p:spPr/>
        <p:txBody>
          <a:bodyPr/>
          <a:lstStyle/>
          <a:p>
            <a:fld id="{7439AC81-A7B1-EA4B-933E-76CE891B02DA}"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38</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p:spTree>
    <p:extLst>
      <p:ext uri="{BB962C8B-B14F-4D97-AF65-F5344CB8AC3E}">
        <p14:creationId xmlns:p14="http://schemas.microsoft.com/office/powerpoint/2010/main" val="14097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Implementation</a:t>
            </a:r>
          </a:p>
        </p:txBody>
      </p:sp>
      <p:sp>
        <p:nvSpPr>
          <p:cNvPr id="53251" name="Rectangle 3"/>
          <p:cNvSpPr>
            <a:spLocks noGrp="1" noChangeArrowheads="1"/>
          </p:cNvSpPr>
          <p:nvPr>
            <p:ph idx="1"/>
          </p:nvPr>
        </p:nvSpPr>
        <p:spPr/>
        <p:txBody>
          <a:bodyPr>
            <a:normAutofit/>
          </a:bodyPr>
          <a:lstStyle/>
          <a:p>
            <a:pPr marL="609600" indent="-609600">
              <a:buFont typeface="Monotype Sorts" pitchFamily="2" charset="2"/>
              <a:buNone/>
            </a:pPr>
            <a:r>
              <a:rPr lang="en-US" b="1" dirty="0"/>
              <a:t>for</a:t>
            </a:r>
            <a:r>
              <a:rPr lang="en-US" dirty="0"/>
              <a:t> each row </a:t>
            </a:r>
            <a:r>
              <a:rPr lang="en-US" i="1" dirty="0"/>
              <a:t>r </a:t>
            </a:r>
            <a:r>
              <a:rPr lang="en-US" b="1" dirty="0"/>
              <a:t>do begin</a:t>
            </a:r>
            <a:endParaRPr lang="en-US" i="1" dirty="0"/>
          </a:p>
          <a:p>
            <a:pPr marL="609600" indent="-609600">
              <a:buFont typeface="Monotype Sorts" pitchFamily="2" charset="2"/>
              <a:buNone/>
            </a:pPr>
            <a:r>
              <a:rPr lang="en-US" b="1" dirty="0"/>
              <a:t>    for</a:t>
            </a:r>
            <a:r>
              <a:rPr lang="en-US" dirty="0"/>
              <a:t> each hash function </a:t>
            </a:r>
            <a:r>
              <a:rPr lang="en-US" i="1" dirty="0"/>
              <a:t>h</a:t>
            </a:r>
            <a:r>
              <a:rPr lang="en-US" i="1" baseline="-25000" dirty="0"/>
              <a:t>i</a:t>
            </a:r>
            <a:r>
              <a:rPr lang="en-US" dirty="0"/>
              <a:t>  </a:t>
            </a:r>
            <a:r>
              <a:rPr lang="en-US" b="1" dirty="0"/>
              <a:t>do</a:t>
            </a:r>
            <a:endParaRPr lang="en-US" dirty="0"/>
          </a:p>
          <a:p>
            <a:pPr marL="609600" indent="-609600">
              <a:buFont typeface="Monotype Sorts" pitchFamily="2" charset="2"/>
              <a:buNone/>
            </a:pPr>
            <a:r>
              <a:rPr lang="en-US" dirty="0"/>
              <a:t>	   compute </a:t>
            </a:r>
            <a:r>
              <a:rPr lang="en-US" i="1" dirty="0"/>
              <a:t>h</a:t>
            </a:r>
            <a:r>
              <a:rPr lang="en-US" i="1" baseline="-25000" dirty="0"/>
              <a:t>i</a:t>
            </a:r>
            <a:r>
              <a:rPr lang="en-US" baseline="-25000" dirty="0"/>
              <a:t> </a:t>
            </a:r>
            <a:r>
              <a:rPr lang="en-US" dirty="0"/>
              <a:t>(</a:t>
            </a:r>
            <a:r>
              <a:rPr lang="en-US" i="1" dirty="0"/>
              <a:t>r</a:t>
            </a:r>
            <a:r>
              <a:rPr lang="en-US" dirty="0"/>
              <a:t>);</a:t>
            </a:r>
          </a:p>
          <a:p>
            <a:pPr marL="609600" indent="-609600">
              <a:buFont typeface="Monotype Sorts" pitchFamily="2" charset="2"/>
              <a:buNone/>
            </a:pPr>
            <a:r>
              <a:rPr lang="en-US" dirty="0"/>
              <a:t>    </a:t>
            </a:r>
            <a:r>
              <a:rPr lang="en-US" b="1" dirty="0"/>
              <a:t>for</a:t>
            </a:r>
            <a:r>
              <a:rPr lang="en-US" dirty="0"/>
              <a:t> each column </a:t>
            </a:r>
            <a:r>
              <a:rPr lang="en-US" i="1" dirty="0"/>
              <a:t>c </a:t>
            </a:r>
            <a:endParaRPr lang="en-US" dirty="0"/>
          </a:p>
          <a:p>
            <a:pPr marL="609600" indent="-609600">
              <a:buFont typeface="Monotype Sorts" pitchFamily="2" charset="2"/>
              <a:buNone/>
            </a:pPr>
            <a:r>
              <a:rPr lang="en-US" dirty="0"/>
              <a:t>		</a:t>
            </a:r>
            <a:r>
              <a:rPr lang="en-US" b="1" dirty="0"/>
              <a:t>if</a:t>
            </a:r>
            <a:r>
              <a:rPr lang="en-US" dirty="0"/>
              <a:t> c has 1 in row </a:t>
            </a:r>
            <a:r>
              <a:rPr lang="en-US" i="1" dirty="0"/>
              <a:t>r</a:t>
            </a:r>
            <a:r>
              <a:rPr lang="en-US" dirty="0"/>
              <a:t> </a:t>
            </a:r>
          </a:p>
          <a:p>
            <a:pPr marL="609600" indent="-609600">
              <a:buFont typeface="Monotype Sorts" pitchFamily="2" charset="2"/>
              <a:buNone/>
            </a:pPr>
            <a:r>
              <a:rPr lang="en-US" dirty="0"/>
              <a:t>		   </a:t>
            </a:r>
            <a:r>
              <a:rPr lang="en-US" b="1" dirty="0"/>
              <a:t>for</a:t>
            </a:r>
            <a:r>
              <a:rPr lang="en-US" dirty="0"/>
              <a:t> each hash function </a:t>
            </a:r>
            <a:r>
              <a:rPr lang="en-US" i="1" dirty="0"/>
              <a:t>h</a:t>
            </a:r>
            <a:r>
              <a:rPr lang="en-US" i="1" baseline="-25000" dirty="0"/>
              <a:t>i</a:t>
            </a:r>
            <a:r>
              <a:rPr lang="en-US" dirty="0"/>
              <a:t> </a:t>
            </a:r>
            <a:r>
              <a:rPr lang="en-US" b="1" dirty="0"/>
              <a:t>do</a:t>
            </a:r>
          </a:p>
          <a:p>
            <a:pPr marL="990600" lvl="1" indent="-533400">
              <a:buFont typeface="Monotype Sorts" pitchFamily="2" charset="2"/>
              <a:buNone/>
            </a:pPr>
            <a:r>
              <a:rPr lang="en-US" sz="2400" dirty="0"/>
              <a:t> 	         </a:t>
            </a:r>
            <a:r>
              <a:rPr lang="en-US" b="1" dirty="0"/>
              <a:t>if</a:t>
            </a:r>
            <a:r>
              <a:rPr lang="en-US" dirty="0"/>
              <a:t> </a:t>
            </a:r>
            <a:r>
              <a:rPr lang="en-US" i="1" dirty="0"/>
              <a:t>h</a:t>
            </a:r>
            <a:r>
              <a:rPr lang="en-US" i="1" baseline="-25000" dirty="0"/>
              <a:t>i </a:t>
            </a:r>
            <a:r>
              <a:rPr lang="en-US" dirty="0"/>
              <a:t>(</a:t>
            </a:r>
            <a:r>
              <a:rPr lang="en-US" i="1" dirty="0"/>
              <a:t>r</a:t>
            </a:r>
            <a:r>
              <a:rPr lang="en-US" dirty="0"/>
              <a:t>) &lt; </a:t>
            </a:r>
            <a:r>
              <a:rPr lang="en-US" i="1" dirty="0"/>
              <a:t>M</a:t>
            </a:r>
            <a:r>
              <a:rPr lang="en-US" dirty="0"/>
              <a:t>(</a:t>
            </a:r>
            <a:r>
              <a:rPr lang="en-US" i="1" dirty="0" err="1"/>
              <a:t>i</a:t>
            </a:r>
            <a:r>
              <a:rPr lang="en-US" i="1" dirty="0"/>
              <a:t>, c</a:t>
            </a:r>
            <a:r>
              <a:rPr lang="en-US" dirty="0"/>
              <a:t>) </a:t>
            </a:r>
            <a:r>
              <a:rPr lang="en-US" b="1" dirty="0"/>
              <a:t>then</a:t>
            </a:r>
          </a:p>
          <a:p>
            <a:pPr marL="990600" lvl="1" indent="-533400">
              <a:buFont typeface="Monotype Sorts" pitchFamily="2" charset="2"/>
              <a:buNone/>
            </a:pPr>
            <a:r>
              <a:rPr lang="en-US" dirty="0"/>
              <a:t>		  </a:t>
            </a:r>
            <a:r>
              <a:rPr lang="en-US" i="1" dirty="0"/>
              <a:t>M</a:t>
            </a:r>
            <a:r>
              <a:rPr lang="en-US" dirty="0"/>
              <a:t>(</a:t>
            </a:r>
            <a:r>
              <a:rPr lang="en-US" i="1" dirty="0" err="1"/>
              <a:t>i</a:t>
            </a:r>
            <a:r>
              <a:rPr lang="en-US" i="1" dirty="0"/>
              <a:t>, c</a:t>
            </a:r>
            <a:r>
              <a:rPr lang="en-US" dirty="0"/>
              <a:t>) := </a:t>
            </a:r>
            <a:r>
              <a:rPr lang="en-US" i="1" dirty="0"/>
              <a:t>h</a:t>
            </a:r>
            <a:r>
              <a:rPr lang="en-US" i="1" baseline="-25000" dirty="0"/>
              <a:t>i </a:t>
            </a:r>
            <a:r>
              <a:rPr lang="en-US" dirty="0"/>
              <a:t>(</a:t>
            </a:r>
            <a:r>
              <a:rPr lang="en-US" i="1" dirty="0"/>
              <a:t>r</a:t>
            </a:r>
            <a:r>
              <a:rPr lang="en-US" dirty="0"/>
              <a:t>);</a:t>
            </a:r>
          </a:p>
          <a:p>
            <a:pPr marL="697992" indent="-533400">
              <a:buFont typeface="Monotype Sorts" pitchFamily="2" charset="2"/>
              <a:buNone/>
            </a:pPr>
            <a:r>
              <a:rPr lang="en-US" b="1" dirty="0"/>
              <a:t>end;</a:t>
            </a:r>
          </a:p>
        </p:txBody>
      </p:sp>
      <p:sp>
        <p:nvSpPr>
          <p:cNvPr id="4" name="Slide Number Placeholder 5"/>
          <p:cNvSpPr>
            <a:spLocks noGrp="1"/>
          </p:cNvSpPr>
          <p:nvPr>
            <p:ph type="sldNum" sz="quarter" idx="12"/>
          </p:nvPr>
        </p:nvSpPr>
        <p:spPr/>
        <p:txBody>
          <a:bodyPr/>
          <a:lstStyle/>
          <a:p>
            <a:fld id="{B7DCA12D-086F-41ED-90E4-392BD6744E77}" type="slidenum">
              <a:rPr lang="en-US"/>
              <a:pPr/>
              <a:t>39</a:t>
            </a:fld>
            <a:endParaRPr lang="en-US"/>
          </a:p>
        </p:txBody>
      </p:sp>
      <p:grpSp>
        <p:nvGrpSpPr>
          <p:cNvPr id="6" name="Group 5"/>
          <p:cNvGrpSpPr/>
          <p:nvPr/>
        </p:nvGrpSpPr>
        <p:grpSpPr>
          <a:xfrm>
            <a:off x="3886200" y="2667000"/>
            <a:ext cx="4358430" cy="861774"/>
            <a:chOff x="3886200" y="2667000"/>
            <a:chExt cx="4358430" cy="861774"/>
          </a:xfrm>
        </p:grpSpPr>
        <p:sp>
          <p:nvSpPr>
            <p:cNvPr id="2" name="TextBox 1"/>
            <p:cNvSpPr txBox="1"/>
            <p:nvPr/>
          </p:nvSpPr>
          <p:spPr>
            <a:xfrm>
              <a:off x="5410200" y="2667000"/>
              <a:ext cx="2834430" cy="861774"/>
            </a:xfrm>
            <a:prstGeom prst="rect">
              <a:avLst/>
            </a:prstGeom>
            <a:noFill/>
          </p:spPr>
          <p:txBody>
            <a:bodyPr wrap="none" rtlCol="0">
              <a:spAutoFit/>
            </a:bodyPr>
            <a:lstStyle/>
            <a:p>
              <a:r>
                <a:rPr lang="en-US" sz="1600" dirty="0">
                  <a:solidFill>
                    <a:srgbClr val="008000"/>
                  </a:solidFill>
                  <a:latin typeface="Arial" charset="0"/>
                  <a:ea typeface="Arial" charset="0"/>
                  <a:cs typeface="Arial" charset="0"/>
                </a:rPr>
                <a:t>Important: so you hash r only</a:t>
              </a:r>
            </a:p>
            <a:p>
              <a:r>
                <a:rPr lang="en-US" sz="1600" dirty="0">
                  <a:solidFill>
                    <a:srgbClr val="008000"/>
                  </a:solidFill>
                  <a:latin typeface="Arial" charset="0"/>
                  <a:ea typeface="Arial" charset="0"/>
                  <a:cs typeface="Arial" charset="0"/>
                </a:rPr>
                <a:t>once per hash function, not</a:t>
              </a:r>
            </a:p>
            <a:p>
              <a:r>
                <a:rPr lang="en-US" sz="1600" dirty="0">
                  <a:solidFill>
                    <a:srgbClr val="008000"/>
                  </a:solidFill>
                  <a:latin typeface="Arial" charset="0"/>
                  <a:ea typeface="Arial" charset="0"/>
                  <a:cs typeface="Arial" charset="0"/>
                </a:rPr>
                <a:t>once per 1 in row r.</a:t>
              </a:r>
            </a:p>
          </p:txBody>
        </p:sp>
        <p:cxnSp>
          <p:nvCxnSpPr>
            <p:cNvPr id="5" name="Straight Arrow Connector 4"/>
            <p:cNvCxnSpPr>
              <a:stCxn id="2" idx="1"/>
            </p:cNvCxnSpPr>
            <p:nvPr/>
          </p:nvCxnSpPr>
          <p:spPr>
            <a:xfrm flipH="1" flipV="1">
              <a:off x="3886200" y="2667000"/>
              <a:ext cx="1524000" cy="430887"/>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grpSp>
      <p:sp>
        <p:nvSpPr>
          <p:cNvPr id="7" name="Date Placeholder 6"/>
          <p:cNvSpPr>
            <a:spLocks noGrp="1"/>
          </p:cNvSpPr>
          <p:nvPr>
            <p:ph type="dt" sz="half" idx="10"/>
          </p:nvPr>
        </p:nvSpPr>
        <p:spPr/>
        <p:txBody>
          <a:bodyPr/>
          <a:lstStyle/>
          <a:p>
            <a:fld id="{806AAA13-F58F-474D-B8AA-DBD9CFB6EECB}" type="datetime1">
              <a:rPr lang="en-US" smtClean="0"/>
              <a:t>10/1/2024</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9093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Arrow"/>
          <p:cNvSpPr/>
          <p:nvPr/>
        </p:nvSpPr>
        <p:spPr>
          <a:xfrm>
            <a:off x="5794907" y="3035441"/>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4" name="Determining visual similarity"/>
          <p:cNvSpPr txBox="1">
            <a:spLocks noGrp="1"/>
          </p:cNvSpPr>
          <p:nvPr>
            <p:ph type="title"/>
          </p:nvPr>
        </p:nvSpPr>
        <p:spPr>
          <a:prstGeom prst="rect">
            <a:avLst/>
          </a:prstGeom>
        </p:spPr>
        <p:txBody>
          <a:bodyPr/>
          <a:lstStyle/>
          <a:p>
            <a:r>
              <a:rPr lang="en-US" dirty="0"/>
              <a:t>How does it work?</a:t>
            </a:r>
            <a:endParaRPr dirty="0"/>
          </a:p>
        </p:txBody>
      </p:sp>
      <p:sp>
        <p:nvSpPr>
          <p:cNvPr id="2" name="Content Placeholder 1"/>
          <p:cNvSpPr>
            <a:spLocks noGrp="1"/>
          </p:cNvSpPr>
          <p:nvPr>
            <p:ph idx="1"/>
          </p:nvPr>
        </p:nvSpPr>
        <p:spPr>
          <a:xfrm>
            <a:off x="457200" y="5029200"/>
            <a:ext cx="8686800" cy="1675771"/>
          </a:xfrm>
        </p:spPr>
        <p:txBody>
          <a:bodyPr>
            <a:normAutofit fontScale="92500"/>
          </a:bodyPr>
          <a:lstStyle/>
          <a:p>
            <a:r>
              <a:rPr lang="en-US" dirty="0"/>
              <a:t>Collect billions of images</a:t>
            </a:r>
          </a:p>
          <a:p>
            <a:r>
              <a:rPr lang="en-US" dirty="0"/>
              <a:t>Determine feature vector for each image (4k dim)</a:t>
            </a:r>
          </a:p>
          <a:p>
            <a:r>
              <a:rPr lang="en-US" b="1" dirty="0"/>
              <a:t>Given a query Q, find nearest neighbors FAST</a:t>
            </a:r>
          </a:p>
        </p:txBody>
      </p:sp>
      <p:sp>
        <p:nvSpPr>
          <p:cNvPr id="1325" name="Rectangle"/>
          <p:cNvSpPr/>
          <p:nvPr/>
        </p:nvSpPr>
        <p:spPr>
          <a:xfrm>
            <a:off x="4624095" y="2787192"/>
            <a:ext cx="1286948" cy="643856"/>
          </a:xfrm>
          <a:prstGeom prst="rect">
            <a:avLst/>
          </a:prstGeom>
          <a:solidFill>
            <a:srgbClr val="00000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3000" b="1">
              <a:latin typeface="Haas Grot Disp R 75" charset="0"/>
              <a:ea typeface="Haas Grot Disp R 75" charset="0"/>
              <a:cs typeface="Haas Grot Disp R 75" charset="0"/>
            </a:endParaRPr>
          </a:p>
        </p:txBody>
      </p:sp>
      <p:sp>
        <p:nvSpPr>
          <p:cNvPr id="1326" name="Hamming…"/>
          <p:cNvSpPr txBox="1"/>
          <p:nvPr/>
        </p:nvSpPr>
        <p:spPr>
          <a:xfrm>
            <a:off x="4813920" y="2905219"/>
            <a:ext cx="907300" cy="407804"/>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Hamming </a:t>
            </a:r>
          </a:p>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Distance</a:t>
            </a:r>
          </a:p>
        </p:txBody>
      </p:sp>
      <p:sp>
        <p:nvSpPr>
          <p:cNvPr id="1327" name="Arrow"/>
          <p:cNvSpPr/>
          <p:nvPr/>
        </p:nvSpPr>
        <p:spPr>
          <a:xfrm rot="5400000">
            <a:off x="4975968" y="2415358"/>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8" name="Arrow"/>
          <p:cNvSpPr/>
          <p:nvPr/>
        </p:nvSpPr>
        <p:spPr>
          <a:xfrm rot="16200000">
            <a:off x="4975968" y="3652324"/>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9" name="Rounded Rectangle"/>
          <p:cNvSpPr/>
          <p:nvPr/>
        </p:nvSpPr>
        <p:spPr>
          <a:xfrm>
            <a:off x="4634623" y="1636770"/>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0" name="Rounded Rectangle"/>
          <p:cNvSpPr/>
          <p:nvPr/>
        </p:nvSpPr>
        <p:spPr>
          <a:xfrm>
            <a:off x="4634623" y="3867575"/>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1" name="Image A Feature Vector"/>
          <p:cNvSpPr txBox="1"/>
          <p:nvPr/>
        </p:nvSpPr>
        <p:spPr>
          <a:xfrm>
            <a:off x="4673847" y="3938618"/>
            <a:ext cx="1410643" cy="163186"/>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B</a:t>
            </a:r>
            <a:r>
              <a:rPr sz="1013" b="1" dirty="0">
                <a:latin typeface="Haas Grot Disp R 75" charset="0"/>
                <a:ea typeface="Haas Grot Disp R 75" charset="0"/>
                <a:cs typeface="Haas Grot Disp R 75" charset="0"/>
              </a:rPr>
              <a:t> Feature Vector</a:t>
            </a:r>
          </a:p>
        </p:txBody>
      </p:sp>
      <p:sp>
        <p:nvSpPr>
          <p:cNvPr id="1332" name="Image A Feature Vector"/>
          <p:cNvSpPr txBox="1"/>
          <p:nvPr/>
        </p:nvSpPr>
        <p:spPr>
          <a:xfrm>
            <a:off x="4669038" y="1663162"/>
            <a:ext cx="1420261" cy="166264"/>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Q</a:t>
            </a:r>
            <a:r>
              <a:rPr sz="1013" b="1" dirty="0">
                <a:latin typeface="Haas Grot Disp R 75" charset="0"/>
                <a:ea typeface="Haas Grot Disp R 75" charset="0"/>
                <a:cs typeface="Haas Grot Disp R 75" charset="0"/>
              </a:rPr>
              <a:t> Feature Vector</a:t>
            </a:r>
          </a:p>
        </p:txBody>
      </p:sp>
      <p:sp>
        <p:nvSpPr>
          <p:cNvPr id="1333" name="Similarity (A,B)"/>
          <p:cNvSpPr txBox="1"/>
          <p:nvPr/>
        </p:nvSpPr>
        <p:spPr>
          <a:xfrm>
            <a:off x="6410572" y="2895828"/>
            <a:ext cx="2190750" cy="426584"/>
          </a:xfrm>
          <a:prstGeom prst="rect">
            <a:avLst/>
          </a:prstGeom>
          <a:solidFill>
            <a:srgbClr val="0070C0"/>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defTabSz="685800">
              <a:lnSpc>
                <a:spcPct val="80000"/>
              </a:lnSpc>
              <a:spcBef>
                <a:spcPts val="10500"/>
              </a:spcBef>
              <a:defRPr sz="5700" spc="-170">
                <a:solidFill>
                  <a:schemeClr val="accent4">
                    <a:hueOff val="-2948319"/>
                    <a:satOff val="-68911"/>
                    <a:lumOff val="46688"/>
                  </a:schemeClr>
                </a:solidFill>
                <a:latin typeface="+mn-lt"/>
                <a:ea typeface="+mn-ea"/>
                <a:cs typeface="+mn-cs"/>
                <a:sym typeface="Haas Grot Disp Pinterest Bold"/>
              </a:defRPr>
            </a:lvl1pPr>
          </a:lstStyle>
          <a:p>
            <a:pPr algn="ctr"/>
            <a:r>
              <a:rPr sz="2138" b="1" dirty="0">
                <a:latin typeface="Arial" charset="0"/>
                <a:ea typeface="Arial" charset="0"/>
                <a:cs typeface="Arial" charset="0"/>
              </a:rPr>
              <a:t>Similarity (</a:t>
            </a:r>
            <a:r>
              <a:rPr lang="en-US" sz="2138" b="1" dirty="0">
                <a:latin typeface="Arial" charset="0"/>
                <a:ea typeface="Arial" charset="0"/>
                <a:cs typeface="Arial" charset="0"/>
              </a:rPr>
              <a:t>Q</a:t>
            </a:r>
            <a:r>
              <a:rPr sz="2138" b="1" dirty="0">
                <a:latin typeface="Arial" charset="0"/>
                <a:ea typeface="Arial" charset="0"/>
                <a:cs typeface="Arial" charset="0"/>
              </a:rPr>
              <a:t>,</a:t>
            </a:r>
            <a:r>
              <a:rPr lang="en-US" sz="2138" b="1" dirty="0">
                <a:latin typeface="Arial" charset="0"/>
                <a:ea typeface="Arial" charset="0"/>
                <a:cs typeface="Arial" charset="0"/>
              </a:rPr>
              <a:t> </a:t>
            </a:r>
            <a:r>
              <a:rPr sz="2138" b="1" dirty="0">
                <a:latin typeface="Arial" charset="0"/>
                <a:ea typeface="Arial" charset="0"/>
                <a:cs typeface="Arial" charset="0"/>
              </a:rPr>
              <a:t>B)</a:t>
            </a:r>
          </a:p>
        </p:txBody>
      </p:sp>
      <p:sp>
        <p:nvSpPr>
          <p:cNvPr id="1334" name="0"/>
          <p:cNvSpPr/>
          <p:nvPr/>
        </p:nvSpPr>
        <p:spPr>
          <a:xfrm>
            <a:off x="47063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5" name="0"/>
          <p:cNvSpPr/>
          <p:nvPr/>
        </p:nvSpPr>
        <p:spPr>
          <a:xfrm>
            <a:off x="490004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6" name="1"/>
          <p:cNvSpPr/>
          <p:nvPr/>
        </p:nvSpPr>
        <p:spPr>
          <a:xfrm>
            <a:off x="509373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7" name="1"/>
          <p:cNvSpPr/>
          <p:nvPr/>
        </p:nvSpPr>
        <p:spPr>
          <a:xfrm>
            <a:off x="52874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8" name="0"/>
          <p:cNvSpPr/>
          <p:nvPr/>
        </p:nvSpPr>
        <p:spPr>
          <a:xfrm>
            <a:off x="54811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9" name="1"/>
          <p:cNvSpPr/>
          <p:nvPr/>
        </p:nvSpPr>
        <p:spPr>
          <a:xfrm>
            <a:off x="56748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0" name="0"/>
          <p:cNvSpPr/>
          <p:nvPr/>
        </p:nvSpPr>
        <p:spPr>
          <a:xfrm>
            <a:off x="58684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1" name="1"/>
          <p:cNvSpPr/>
          <p:nvPr/>
        </p:nvSpPr>
        <p:spPr>
          <a:xfrm>
            <a:off x="606217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2" name="0"/>
          <p:cNvSpPr/>
          <p:nvPr/>
        </p:nvSpPr>
        <p:spPr>
          <a:xfrm>
            <a:off x="715257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3" name="0"/>
          <p:cNvSpPr/>
          <p:nvPr/>
        </p:nvSpPr>
        <p:spPr>
          <a:xfrm>
            <a:off x="73462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4" name="0"/>
          <p:cNvSpPr/>
          <p:nvPr/>
        </p:nvSpPr>
        <p:spPr>
          <a:xfrm>
            <a:off x="7539947"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5" name="1"/>
          <p:cNvSpPr/>
          <p:nvPr/>
        </p:nvSpPr>
        <p:spPr>
          <a:xfrm>
            <a:off x="7733635"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6" name="1"/>
          <p:cNvSpPr/>
          <p:nvPr/>
        </p:nvSpPr>
        <p:spPr>
          <a:xfrm>
            <a:off x="79273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7" name="0"/>
          <p:cNvSpPr/>
          <p:nvPr/>
        </p:nvSpPr>
        <p:spPr>
          <a:xfrm>
            <a:off x="81210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8" name="1"/>
          <p:cNvSpPr/>
          <p:nvPr/>
        </p:nvSpPr>
        <p:spPr>
          <a:xfrm>
            <a:off x="83147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9" name="0"/>
          <p:cNvSpPr/>
          <p:nvPr/>
        </p:nvSpPr>
        <p:spPr>
          <a:xfrm>
            <a:off x="85083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0" name="0"/>
          <p:cNvSpPr/>
          <p:nvPr/>
        </p:nvSpPr>
        <p:spPr>
          <a:xfrm>
            <a:off x="625586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1" name="0"/>
          <p:cNvSpPr/>
          <p:nvPr/>
        </p:nvSpPr>
        <p:spPr>
          <a:xfrm>
            <a:off x="644955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2" name="…"/>
          <p:cNvSpPr txBox="1"/>
          <p:nvPr/>
        </p:nvSpPr>
        <p:spPr>
          <a:xfrm>
            <a:off x="6772444" y="1705882"/>
            <a:ext cx="273168" cy="418988"/>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53" name="1"/>
          <p:cNvSpPr/>
          <p:nvPr/>
        </p:nvSpPr>
        <p:spPr>
          <a:xfrm>
            <a:off x="47063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4" name="0"/>
          <p:cNvSpPr/>
          <p:nvPr/>
        </p:nvSpPr>
        <p:spPr>
          <a:xfrm>
            <a:off x="490004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5" name="1"/>
          <p:cNvSpPr/>
          <p:nvPr/>
        </p:nvSpPr>
        <p:spPr>
          <a:xfrm>
            <a:off x="509373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6" name="0"/>
          <p:cNvSpPr/>
          <p:nvPr/>
        </p:nvSpPr>
        <p:spPr>
          <a:xfrm>
            <a:off x="52874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7" name="0"/>
          <p:cNvSpPr/>
          <p:nvPr/>
        </p:nvSpPr>
        <p:spPr>
          <a:xfrm>
            <a:off x="54811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8" name="0"/>
          <p:cNvSpPr/>
          <p:nvPr/>
        </p:nvSpPr>
        <p:spPr>
          <a:xfrm>
            <a:off x="56748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9" name="0"/>
          <p:cNvSpPr/>
          <p:nvPr/>
        </p:nvSpPr>
        <p:spPr>
          <a:xfrm>
            <a:off x="58684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0" name="1"/>
          <p:cNvSpPr/>
          <p:nvPr/>
        </p:nvSpPr>
        <p:spPr>
          <a:xfrm>
            <a:off x="606217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1" name="1"/>
          <p:cNvSpPr/>
          <p:nvPr/>
        </p:nvSpPr>
        <p:spPr>
          <a:xfrm>
            <a:off x="715257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2" name="1"/>
          <p:cNvSpPr/>
          <p:nvPr/>
        </p:nvSpPr>
        <p:spPr>
          <a:xfrm>
            <a:off x="73462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3" name="0"/>
          <p:cNvSpPr/>
          <p:nvPr/>
        </p:nvSpPr>
        <p:spPr>
          <a:xfrm>
            <a:off x="7539947"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4" name="0"/>
          <p:cNvSpPr/>
          <p:nvPr/>
        </p:nvSpPr>
        <p:spPr>
          <a:xfrm>
            <a:off x="7733635"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5" name="1"/>
          <p:cNvSpPr/>
          <p:nvPr/>
        </p:nvSpPr>
        <p:spPr>
          <a:xfrm>
            <a:off x="79273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6" name="0"/>
          <p:cNvSpPr/>
          <p:nvPr/>
        </p:nvSpPr>
        <p:spPr>
          <a:xfrm>
            <a:off x="81210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7" name="0"/>
          <p:cNvSpPr/>
          <p:nvPr/>
        </p:nvSpPr>
        <p:spPr>
          <a:xfrm>
            <a:off x="83147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8" name="0"/>
          <p:cNvSpPr/>
          <p:nvPr/>
        </p:nvSpPr>
        <p:spPr>
          <a:xfrm>
            <a:off x="85083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9" name="0"/>
          <p:cNvSpPr/>
          <p:nvPr/>
        </p:nvSpPr>
        <p:spPr>
          <a:xfrm>
            <a:off x="625586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70" name="1"/>
          <p:cNvSpPr/>
          <p:nvPr/>
        </p:nvSpPr>
        <p:spPr>
          <a:xfrm>
            <a:off x="644955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71" name="…"/>
          <p:cNvSpPr txBox="1"/>
          <p:nvPr/>
        </p:nvSpPr>
        <p:spPr>
          <a:xfrm>
            <a:off x="6772444" y="3969314"/>
            <a:ext cx="273168" cy="418988"/>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72" name="Arrow"/>
          <p:cNvSpPr/>
          <p:nvPr/>
        </p:nvSpPr>
        <p:spPr>
          <a:xfrm>
            <a:off x="4037365" y="1905633"/>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3"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4" name="Shape"/>
          <p:cNvSpPr/>
          <p:nvPr/>
        </p:nvSpPr>
        <p:spPr>
          <a:xfrm>
            <a:off x="2988332"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5" name="Rectangle"/>
          <p:cNvSpPr/>
          <p:nvPr/>
        </p:nvSpPr>
        <p:spPr>
          <a:xfrm>
            <a:off x="3013825"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6" name="Rectangle"/>
          <p:cNvSpPr/>
          <p:nvPr/>
        </p:nvSpPr>
        <p:spPr>
          <a:xfrm>
            <a:off x="3126450"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7" name="Shape"/>
          <p:cNvSpPr/>
          <p:nvPr/>
        </p:nvSpPr>
        <p:spPr>
          <a:xfrm>
            <a:off x="3013825"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8" name="Shape"/>
          <p:cNvSpPr/>
          <p:nvPr/>
        </p:nvSpPr>
        <p:spPr>
          <a:xfrm>
            <a:off x="3427153"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9"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0" name="Line"/>
          <p:cNvSpPr/>
          <p:nvPr/>
        </p:nvSpPr>
        <p:spPr>
          <a:xfrm>
            <a:off x="2984791"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381" name="Triangle"/>
          <p:cNvSpPr/>
          <p:nvPr/>
        </p:nvSpPr>
        <p:spPr>
          <a:xfrm rot="5400000" flipH="1">
            <a:off x="2696782" y="1767995"/>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2"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3" name="Shape"/>
          <p:cNvSpPr/>
          <p:nvPr/>
        </p:nvSpPr>
        <p:spPr>
          <a:xfrm>
            <a:off x="2248337"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4" name="Rectangle"/>
          <p:cNvSpPr/>
          <p:nvPr/>
        </p:nvSpPr>
        <p:spPr>
          <a:xfrm>
            <a:off x="2273829"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5" name="Rectangle"/>
          <p:cNvSpPr/>
          <p:nvPr/>
        </p:nvSpPr>
        <p:spPr>
          <a:xfrm>
            <a:off x="2386454"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6" name="Shape"/>
          <p:cNvSpPr/>
          <p:nvPr/>
        </p:nvSpPr>
        <p:spPr>
          <a:xfrm>
            <a:off x="2273829"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7" name="Triangle"/>
          <p:cNvSpPr/>
          <p:nvPr/>
        </p:nvSpPr>
        <p:spPr>
          <a:xfrm rot="5400000" flipH="1">
            <a:off x="1848382" y="1745713"/>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392" name="Group"/>
          <p:cNvGrpSpPr/>
          <p:nvPr/>
        </p:nvGrpSpPr>
        <p:grpSpPr>
          <a:xfrm>
            <a:off x="1799584" y="1287860"/>
            <a:ext cx="316622" cy="1492592"/>
            <a:chOff x="0" y="0"/>
            <a:chExt cx="844324" cy="3980245"/>
          </a:xfrm>
        </p:grpSpPr>
        <p:sp>
          <p:nvSpPr>
            <p:cNvPr id="1388"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9"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0"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1"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397" name="Group"/>
          <p:cNvGrpSpPr/>
          <p:nvPr/>
        </p:nvGrpSpPr>
        <p:grpSpPr>
          <a:xfrm>
            <a:off x="1833889" y="1749070"/>
            <a:ext cx="184447" cy="457967"/>
            <a:chOff x="0" y="0"/>
            <a:chExt cx="491857" cy="1221242"/>
          </a:xfrm>
        </p:grpSpPr>
        <p:sp>
          <p:nvSpPr>
            <p:cNvPr id="1393"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4"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5"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6"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398" name="Arrow"/>
          <p:cNvSpPr/>
          <p:nvPr/>
        </p:nvSpPr>
        <p:spPr>
          <a:xfrm>
            <a:off x="1649309" y="1905633"/>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9" name="Shape"/>
          <p:cNvSpPr/>
          <p:nvPr/>
        </p:nvSpPr>
        <p:spPr>
          <a:xfrm>
            <a:off x="2687157"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0"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1" name="Line"/>
          <p:cNvSpPr/>
          <p:nvPr/>
        </p:nvSpPr>
        <p:spPr>
          <a:xfrm>
            <a:off x="2244796"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02" name="…"/>
          <p:cNvSpPr txBox="1"/>
          <p:nvPr/>
        </p:nvSpPr>
        <p:spPr>
          <a:xfrm>
            <a:off x="3659084" y="1705882"/>
            <a:ext cx="580413" cy="418988"/>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03" name="Shape"/>
          <p:cNvSpPr/>
          <p:nvPr/>
        </p:nvSpPr>
        <p:spPr>
          <a:xfrm>
            <a:off x="3934144" y="145827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04" name="Image" descr="Image"/>
          <p:cNvPicPr>
            <a:picLocks noChangeAspect="1"/>
          </p:cNvPicPr>
          <p:nvPr/>
        </p:nvPicPr>
        <p:blipFill>
          <a:blip r:embed="rId3"/>
          <a:srcRect l="38752" t="31587" r="21573" b="5039"/>
          <a:stretch>
            <a:fillRect/>
          </a:stretch>
        </p:blipFill>
        <p:spPr>
          <a:xfrm>
            <a:off x="388388" y="1291666"/>
            <a:ext cx="1285094" cy="1397202"/>
          </a:xfrm>
          <a:prstGeom prst="rect">
            <a:avLst/>
          </a:prstGeom>
          <a:ln w="12700">
            <a:miter lim="400000"/>
          </a:ln>
        </p:spPr>
      </p:pic>
      <p:sp>
        <p:nvSpPr>
          <p:cNvPr id="1405" name="Arrow"/>
          <p:cNvSpPr/>
          <p:nvPr/>
        </p:nvSpPr>
        <p:spPr>
          <a:xfrm>
            <a:off x="4037365" y="4154382"/>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6"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7" name="Shape"/>
          <p:cNvSpPr/>
          <p:nvPr/>
        </p:nvSpPr>
        <p:spPr>
          <a:xfrm>
            <a:off x="2988332"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8" name="Rectangle"/>
          <p:cNvSpPr/>
          <p:nvPr/>
        </p:nvSpPr>
        <p:spPr>
          <a:xfrm>
            <a:off x="3013825"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9" name="Rectangle"/>
          <p:cNvSpPr/>
          <p:nvPr/>
        </p:nvSpPr>
        <p:spPr>
          <a:xfrm>
            <a:off x="3126450"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0" name="Shape"/>
          <p:cNvSpPr/>
          <p:nvPr/>
        </p:nvSpPr>
        <p:spPr>
          <a:xfrm>
            <a:off x="3013825"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1" name="Shape"/>
          <p:cNvSpPr/>
          <p:nvPr/>
        </p:nvSpPr>
        <p:spPr>
          <a:xfrm>
            <a:off x="3427153"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2"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3" name="Line"/>
          <p:cNvSpPr/>
          <p:nvPr/>
        </p:nvSpPr>
        <p:spPr>
          <a:xfrm>
            <a:off x="2984791"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14" name="Triangle"/>
          <p:cNvSpPr/>
          <p:nvPr/>
        </p:nvSpPr>
        <p:spPr>
          <a:xfrm rot="5400000" flipH="1">
            <a:off x="2696782" y="4016743"/>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5"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6" name="Shape"/>
          <p:cNvSpPr/>
          <p:nvPr/>
        </p:nvSpPr>
        <p:spPr>
          <a:xfrm>
            <a:off x="2248337"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7" name="Rectangle"/>
          <p:cNvSpPr/>
          <p:nvPr/>
        </p:nvSpPr>
        <p:spPr>
          <a:xfrm>
            <a:off x="2273829"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8" name="Rectangle"/>
          <p:cNvSpPr/>
          <p:nvPr/>
        </p:nvSpPr>
        <p:spPr>
          <a:xfrm>
            <a:off x="2386454"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9" name="Shape"/>
          <p:cNvSpPr/>
          <p:nvPr/>
        </p:nvSpPr>
        <p:spPr>
          <a:xfrm>
            <a:off x="2273829"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0" name="Triangle"/>
          <p:cNvSpPr/>
          <p:nvPr/>
        </p:nvSpPr>
        <p:spPr>
          <a:xfrm rot="5400000" flipH="1">
            <a:off x="1848382" y="3994461"/>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425" name="Group"/>
          <p:cNvGrpSpPr/>
          <p:nvPr/>
        </p:nvGrpSpPr>
        <p:grpSpPr>
          <a:xfrm>
            <a:off x="1799584" y="3536608"/>
            <a:ext cx="316622" cy="1492592"/>
            <a:chOff x="0" y="0"/>
            <a:chExt cx="844324" cy="3980245"/>
          </a:xfrm>
        </p:grpSpPr>
        <p:sp>
          <p:nvSpPr>
            <p:cNvPr id="1421"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2"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3"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4"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430" name="Group"/>
          <p:cNvGrpSpPr/>
          <p:nvPr/>
        </p:nvGrpSpPr>
        <p:grpSpPr>
          <a:xfrm>
            <a:off x="1833889" y="3997818"/>
            <a:ext cx="184447" cy="457967"/>
            <a:chOff x="0" y="0"/>
            <a:chExt cx="491857" cy="1221242"/>
          </a:xfrm>
        </p:grpSpPr>
        <p:sp>
          <p:nvSpPr>
            <p:cNvPr id="1426"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7"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8"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9"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431" name="Arrow"/>
          <p:cNvSpPr/>
          <p:nvPr/>
        </p:nvSpPr>
        <p:spPr>
          <a:xfrm>
            <a:off x="1649309" y="4154382"/>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2" name="Shape"/>
          <p:cNvSpPr/>
          <p:nvPr/>
        </p:nvSpPr>
        <p:spPr>
          <a:xfrm>
            <a:off x="2687157"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3"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4" name="Line"/>
          <p:cNvSpPr/>
          <p:nvPr/>
        </p:nvSpPr>
        <p:spPr>
          <a:xfrm>
            <a:off x="2244796"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35" name="…"/>
          <p:cNvSpPr txBox="1"/>
          <p:nvPr/>
        </p:nvSpPr>
        <p:spPr>
          <a:xfrm>
            <a:off x="3659084" y="3954630"/>
            <a:ext cx="580413" cy="418988"/>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36" name="Shape"/>
          <p:cNvSpPr/>
          <p:nvPr/>
        </p:nvSpPr>
        <p:spPr>
          <a:xfrm>
            <a:off x="3934144" y="3707020"/>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37" name="cool_sac_business_en_cuir-wmyieads2e3yf2878fdf44a39486228fbf2f37f132d746955b18.jpg" descr="cool_sac_business_en_cuir-wmyieads2e3yf2878fdf44a39486228fbf2f37f132d746955b18.jpg"/>
          <p:cNvPicPr>
            <a:picLocks noChangeAspect="1"/>
          </p:cNvPicPr>
          <p:nvPr/>
        </p:nvPicPr>
        <p:blipFill>
          <a:blip r:embed="rId4"/>
          <a:srcRect l="23877" t="479" r="32011" b="107"/>
          <a:stretch>
            <a:fillRect/>
          </a:stretch>
        </p:blipFill>
        <p:spPr>
          <a:xfrm>
            <a:off x="388388" y="3525082"/>
            <a:ext cx="1285094" cy="1397202"/>
          </a:xfrm>
          <a:prstGeom prst="rect">
            <a:avLst/>
          </a:prstGeom>
          <a:ln w="12700">
            <a:miter lim="400000"/>
          </a:ln>
        </p:spPr>
      </p:pic>
      <p:grpSp>
        <p:nvGrpSpPr>
          <p:cNvPr id="118" name="Group 8"/>
          <p:cNvGrpSpPr/>
          <p:nvPr/>
        </p:nvGrpSpPr>
        <p:grpSpPr>
          <a:xfrm>
            <a:off x="8077200" y="60949"/>
            <a:ext cx="990600" cy="929652"/>
            <a:chOff x="0" y="0"/>
            <a:chExt cx="3246766" cy="3246750"/>
          </a:xfrm>
        </p:grpSpPr>
        <p:sp>
          <p:nvSpPr>
            <p:cNvPr id="119"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0"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DE7AA20C-B45C-9743-9DAA-1F8AA6421BB7}" type="datetime1">
              <a:rPr lang="en-US" smtClean="0"/>
              <a:t>10/1/2024</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8903803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Example Implementation </a:t>
            </a:r>
          </a:p>
        </p:txBody>
      </p:sp>
      <p:sp>
        <p:nvSpPr>
          <p:cNvPr id="12" name="Slide Number Placeholder 4"/>
          <p:cNvSpPr>
            <a:spLocks noGrp="1"/>
          </p:cNvSpPr>
          <p:nvPr>
            <p:ph type="sldNum" sz="quarter" idx="12"/>
          </p:nvPr>
        </p:nvSpPr>
        <p:spPr/>
        <p:txBody>
          <a:bodyPr/>
          <a:lstStyle/>
          <a:p>
            <a:fld id="{3564C2FF-9317-40E1-B155-3393E3CCFE32}" type="slidenum">
              <a:rPr lang="en-US"/>
              <a:pPr/>
              <a:t>40</a:t>
            </a:fld>
            <a:endParaRPr lang="en-US"/>
          </a:p>
        </p:txBody>
      </p:sp>
      <p:sp>
        <p:nvSpPr>
          <p:cNvPr id="45059" name="Text Box 3"/>
          <p:cNvSpPr txBox="1">
            <a:spLocks noChangeArrowheads="1"/>
          </p:cNvSpPr>
          <p:nvPr/>
        </p:nvSpPr>
        <p:spPr bwMode="auto">
          <a:xfrm>
            <a:off x="593725" y="2641025"/>
            <a:ext cx="23262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Arial" charset="0"/>
                <a:ea typeface="Arial" charset="0"/>
                <a:cs typeface="Arial" charset="0"/>
              </a:rPr>
              <a:t>Row	</a:t>
            </a:r>
            <a:r>
              <a:rPr lang="en-US" dirty="0">
                <a:solidFill>
                  <a:srgbClr val="FF9900"/>
                </a:solidFill>
                <a:latin typeface="Arial" charset="0"/>
                <a:ea typeface="Arial" charset="0"/>
                <a:cs typeface="Arial" charset="0"/>
              </a:rPr>
              <a:t>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p>
          <a:p>
            <a:r>
              <a:rPr lang="en-US" dirty="0">
                <a:latin typeface="Arial" charset="0"/>
                <a:ea typeface="Arial" charset="0"/>
                <a:cs typeface="Arial" charset="0"/>
              </a:rPr>
              <a:t>  1	 1	 0</a:t>
            </a:r>
          </a:p>
          <a:p>
            <a:r>
              <a:rPr lang="en-US" dirty="0">
                <a:latin typeface="Arial" charset="0"/>
                <a:ea typeface="Arial" charset="0"/>
                <a:cs typeface="Arial" charset="0"/>
              </a:rPr>
              <a:t>  2	 0	 1</a:t>
            </a:r>
          </a:p>
          <a:p>
            <a:r>
              <a:rPr lang="en-US" dirty="0">
                <a:latin typeface="Arial" charset="0"/>
                <a:ea typeface="Arial" charset="0"/>
                <a:cs typeface="Arial" charset="0"/>
              </a:rPr>
              <a:t>  3	 1	 1</a:t>
            </a:r>
          </a:p>
          <a:p>
            <a:r>
              <a:rPr lang="en-US" dirty="0">
                <a:latin typeface="Arial" charset="0"/>
                <a:ea typeface="Arial" charset="0"/>
                <a:cs typeface="Arial" charset="0"/>
              </a:rPr>
              <a:t>  4	 1	 0</a:t>
            </a:r>
          </a:p>
          <a:p>
            <a:r>
              <a:rPr lang="en-US" dirty="0">
                <a:latin typeface="Arial" charset="0"/>
                <a:ea typeface="Arial" charset="0"/>
                <a:cs typeface="Arial" charset="0"/>
              </a:rPr>
              <a:t>  5	 0	 1</a:t>
            </a:r>
          </a:p>
        </p:txBody>
      </p:sp>
      <p:sp>
        <p:nvSpPr>
          <p:cNvPr id="45060" name="Rectangle 4"/>
          <p:cNvSpPr>
            <a:spLocks noChangeArrowheads="1"/>
          </p:cNvSpPr>
          <p:nvPr/>
        </p:nvSpPr>
        <p:spPr bwMode="auto">
          <a:xfrm>
            <a:off x="1447800" y="2988687"/>
            <a:ext cx="13716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charset="0"/>
              <a:ea typeface="Arial" charset="0"/>
              <a:cs typeface="Arial" charset="0"/>
            </a:endParaRPr>
          </a:p>
        </p:txBody>
      </p:sp>
      <p:sp>
        <p:nvSpPr>
          <p:cNvPr id="45061" name="Text Box 5"/>
          <p:cNvSpPr txBox="1">
            <a:spLocks noChangeArrowheads="1"/>
          </p:cNvSpPr>
          <p:nvPr/>
        </p:nvSpPr>
        <p:spPr bwMode="auto">
          <a:xfrm>
            <a:off x="822325" y="5384225"/>
            <a:ext cx="22108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a:t>
            </a:r>
            <a:r>
              <a:rPr lang="en-US" i="1" dirty="0">
                <a:latin typeface="Arial" charset="0"/>
                <a:ea typeface="Arial" charset="0"/>
                <a:cs typeface="Arial" charset="0"/>
              </a:rPr>
              <a:t>x</a:t>
            </a:r>
            <a:r>
              <a:rPr lang="en-US" dirty="0">
                <a:latin typeface="Arial" charset="0"/>
                <a:ea typeface="Arial" charset="0"/>
                <a:cs typeface="Arial" charset="0"/>
              </a:rPr>
              <a:t> mod 5</a:t>
            </a:r>
          </a:p>
          <a:p>
            <a:r>
              <a:rPr lang="en-US" i="1" dirty="0">
                <a:latin typeface="Arial" charset="0"/>
                <a:ea typeface="Arial" charset="0"/>
                <a:cs typeface="Arial" charset="0"/>
              </a:rPr>
              <a:t>g</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(2</a:t>
            </a:r>
            <a:r>
              <a:rPr lang="en-US" i="1" dirty="0">
                <a:latin typeface="Arial" charset="0"/>
                <a:ea typeface="Arial" charset="0"/>
                <a:cs typeface="Arial" charset="0"/>
              </a:rPr>
              <a:t>x</a:t>
            </a:r>
            <a:r>
              <a:rPr lang="en-US" dirty="0">
                <a:latin typeface="Arial" charset="0"/>
                <a:ea typeface="Arial" charset="0"/>
                <a:cs typeface="Arial" charset="0"/>
              </a:rPr>
              <a:t>+1) mod 5</a:t>
            </a:r>
          </a:p>
        </p:txBody>
      </p:sp>
      <p:sp>
        <p:nvSpPr>
          <p:cNvPr id="45062" name="Text Box 6"/>
          <p:cNvSpPr txBox="1">
            <a:spLocks noChangeArrowheads="1"/>
          </p:cNvSpPr>
          <p:nvPr/>
        </p:nvSpPr>
        <p:spPr bwMode="auto">
          <a:xfrm>
            <a:off x="4572000" y="1837750"/>
            <a:ext cx="31197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(1) = 1		</a:t>
            </a:r>
            <a:r>
              <a:rPr lang="en-US" dirty="0">
                <a:solidFill>
                  <a:srgbClr val="FF0066"/>
                </a:solidFill>
                <a:latin typeface="Arial" charset="0"/>
                <a:ea typeface="Arial" charset="0"/>
                <a:cs typeface="Arial" charset="0"/>
              </a:rPr>
              <a:t>1</a:t>
            </a:r>
            <a:r>
              <a:rPr lang="en-US" dirty="0">
                <a:latin typeface="Arial" charset="0"/>
                <a:ea typeface="Arial" charset="0"/>
                <a:cs typeface="Arial" charset="0"/>
              </a:rPr>
              <a:t>	∞</a:t>
            </a:r>
          </a:p>
          <a:p>
            <a:r>
              <a:rPr lang="en-US" i="1" dirty="0">
                <a:latin typeface="Arial" charset="0"/>
                <a:ea typeface="Arial" charset="0"/>
                <a:cs typeface="Arial" charset="0"/>
              </a:rPr>
              <a:t>g</a:t>
            </a:r>
            <a:r>
              <a:rPr lang="en-US" dirty="0">
                <a:latin typeface="Arial" charset="0"/>
                <a:ea typeface="Arial" charset="0"/>
                <a:cs typeface="Arial" charset="0"/>
              </a:rPr>
              <a:t>(1) = 3		</a:t>
            </a:r>
            <a:r>
              <a:rPr lang="en-US" dirty="0">
                <a:solidFill>
                  <a:srgbClr val="FF0066"/>
                </a:solidFill>
                <a:latin typeface="Arial" charset="0"/>
                <a:ea typeface="Arial" charset="0"/>
                <a:cs typeface="Arial" charset="0"/>
              </a:rPr>
              <a:t>3</a:t>
            </a:r>
            <a:r>
              <a:rPr lang="en-US" dirty="0">
                <a:latin typeface="Arial" charset="0"/>
                <a:ea typeface="Arial" charset="0"/>
                <a:cs typeface="Arial" charset="0"/>
              </a:rPr>
              <a:t>	∞</a:t>
            </a:r>
          </a:p>
        </p:txBody>
      </p:sp>
      <p:sp>
        <p:nvSpPr>
          <p:cNvPr id="45063" name="Text Box 7"/>
          <p:cNvSpPr txBox="1">
            <a:spLocks noChangeArrowheads="1"/>
          </p:cNvSpPr>
          <p:nvPr/>
        </p:nvSpPr>
        <p:spPr bwMode="auto">
          <a:xfrm>
            <a:off x="4572000" y="2675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(2) = 2		1	</a:t>
            </a:r>
            <a:r>
              <a:rPr lang="en-US" dirty="0">
                <a:solidFill>
                  <a:srgbClr val="FF0066"/>
                </a:solidFill>
                <a:latin typeface="Arial" charset="0"/>
                <a:ea typeface="Arial" charset="0"/>
                <a:cs typeface="Arial" charset="0"/>
              </a:rPr>
              <a:t>2</a:t>
            </a:r>
          </a:p>
          <a:p>
            <a:r>
              <a:rPr lang="en-US" i="1" dirty="0">
                <a:latin typeface="Arial" charset="0"/>
                <a:ea typeface="Arial" charset="0"/>
                <a:cs typeface="Arial" charset="0"/>
              </a:rPr>
              <a:t>g</a:t>
            </a:r>
            <a:r>
              <a:rPr lang="en-US" dirty="0">
                <a:latin typeface="Arial" charset="0"/>
                <a:ea typeface="Arial" charset="0"/>
                <a:cs typeface="Arial" charset="0"/>
              </a:rPr>
              <a:t>(2) = 0		3	</a:t>
            </a:r>
            <a:r>
              <a:rPr lang="en-US" dirty="0">
                <a:solidFill>
                  <a:srgbClr val="FF0066"/>
                </a:solidFill>
                <a:latin typeface="Arial" charset="0"/>
                <a:ea typeface="Arial" charset="0"/>
                <a:cs typeface="Arial" charset="0"/>
              </a:rPr>
              <a:t>0</a:t>
            </a:r>
          </a:p>
        </p:txBody>
      </p:sp>
      <p:sp>
        <p:nvSpPr>
          <p:cNvPr id="45064" name="Text Box 8"/>
          <p:cNvSpPr txBox="1">
            <a:spLocks noChangeArrowheads="1"/>
          </p:cNvSpPr>
          <p:nvPr/>
        </p:nvSpPr>
        <p:spPr bwMode="auto">
          <a:xfrm>
            <a:off x="4572000" y="36665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(3) = 3		1	2</a:t>
            </a:r>
          </a:p>
          <a:p>
            <a:r>
              <a:rPr lang="en-US" i="1" dirty="0">
                <a:latin typeface="Arial" charset="0"/>
                <a:ea typeface="Arial" charset="0"/>
                <a:cs typeface="Arial" charset="0"/>
              </a:rPr>
              <a:t>g</a:t>
            </a:r>
            <a:r>
              <a:rPr lang="en-US" dirty="0">
                <a:latin typeface="Arial" charset="0"/>
                <a:ea typeface="Arial" charset="0"/>
                <a:cs typeface="Arial" charset="0"/>
              </a:rPr>
              <a:t>(3) = 2		</a:t>
            </a:r>
            <a:r>
              <a:rPr lang="en-US" dirty="0">
                <a:solidFill>
                  <a:srgbClr val="FF0066"/>
                </a:solidFill>
                <a:latin typeface="Arial" charset="0"/>
                <a:ea typeface="Arial" charset="0"/>
                <a:cs typeface="Arial" charset="0"/>
              </a:rPr>
              <a:t>2</a:t>
            </a:r>
            <a:r>
              <a:rPr lang="en-US" dirty="0">
                <a:latin typeface="Arial" charset="0"/>
                <a:ea typeface="Arial" charset="0"/>
                <a:cs typeface="Arial" charset="0"/>
              </a:rPr>
              <a:t>	0</a:t>
            </a:r>
          </a:p>
        </p:txBody>
      </p:sp>
      <p:sp>
        <p:nvSpPr>
          <p:cNvPr id="45065" name="Text Box 9"/>
          <p:cNvSpPr txBox="1">
            <a:spLocks noChangeArrowheads="1"/>
          </p:cNvSpPr>
          <p:nvPr/>
        </p:nvSpPr>
        <p:spPr bwMode="auto">
          <a:xfrm>
            <a:off x="4572000" y="4580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(4) = 4		1	2</a:t>
            </a:r>
          </a:p>
          <a:p>
            <a:r>
              <a:rPr lang="en-US" i="1" dirty="0">
                <a:latin typeface="Arial" charset="0"/>
                <a:ea typeface="Arial" charset="0"/>
                <a:cs typeface="Arial" charset="0"/>
              </a:rPr>
              <a:t>g</a:t>
            </a:r>
            <a:r>
              <a:rPr lang="en-US" dirty="0">
                <a:latin typeface="Arial" charset="0"/>
                <a:ea typeface="Arial" charset="0"/>
                <a:cs typeface="Arial" charset="0"/>
              </a:rPr>
              <a:t>(4) = 4		2	0</a:t>
            </a:r>
          </a:p>
        </p:txBody>
      </p:sp>
      <p:sp>
        <p:nvSpPr>
          <p:cNvPr id="45066" name="Text Box 10"/>
          <p:cNvSpPr txBox="1">
            <a:spLocks noChangeArrowheads="1"/>
          </p:cNvSpPr>
          <p:nvPr/>
        </p:nvSpPr>
        <p:spPr bwMode="auto">
          <a:xfrm>
            <a:off x="4572000" y="54953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(5) = 0		1	</a:t>
            </a:r>
            <a:r>
              <a:rPr lang="en-US" dirty="0">
                <a:solidFill>
                  <a:srgbClr val="FF0066"/>
                </a:solidFill>
                <a:latin typeface="Arial" charset="0"/>
                <a:ea typeface="Arial" charset="0"/>
                <a:cs typeface="Arial" charset="0"/>
              </a:rPr>
              <a:t>0</a:t>
            </a:r>
          </a:p>
          <a:p>
            <a:r>
              <a:rPr lang="en-US" i="1" dirty="0">
                <a:latin typeface="Arial" charset="0"/>
                <a:ea typeface="Arial" charset="0"/>
                <a:cs typeface="Arial" charset="0"/>
              </a:rPr>
              <a:t>g</a:t>
            </a:r>
            <a:r>
              <a:rPr lang="en-US" dirty="0">
                <a:latin typeface="Arial" charset="0"/>
                <a:ea typeface="Arial" charset="0"/>
                <a:cs typeface="Arial" charset="0"/>
              </a:rPr>
              <a:t>(5) = 1		2	0</a:t>
            </a:r>
          </a:p>
        </p:txBody>
      </p:sp>
      <p:sp>
        <p:nvSpPr>
          <p:cNvPr id="45067" name="Text Box 11"/>
          <p:cNvSpPr txBox="1">
            <a:spLocks noChangeArrowheads="1"/>
          </p:cNvSpPr>
          <p:nvPr/>
        </p:nvSpPr>
        <p:spPr bwMode="auto">
          <a:xfrm>
            <a:off x="6096000" y="1517075"/>
            <a:ext cx="1949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9900"/>
                </a:solidFill>
                <a:latin typeface="Arial" charset="0"/>
                <a:ea typeface="Arial" charset="0"/>
                <a:cs typeface="Arial" charset="0"/>
              </a:rPr>
              <a:t>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r>
              <a:rPr lang="en-US" dirty="0">
                <a:solidFill>
                  <a:srgbClr val="FF9900"/>
                </a:solidFill>
                <a:latin typeface="Arial" charset="0"/>
                <a:ea typeface="Arial" charset="0"/>
                <a:cs typeface="Arial" charset="0"/>
              </a:rPr>
              <a:t>)</a:t>
            </a:r>
          </a:p>
        </p:txBody>
      </p:sp>
      <p:sp>
        <p:nvSpPr>
          <p:cNvPr id="13" name="Text Box 67"/>
          <p:cNvSpPr txBox="1">
            <a:spLocks noChangeArrowheads="1"/>
          </p:cNvSpPr>
          <p:nvPr/>
        </p:nvSpPr>
        <p:spPr bwMode="auto">
          <a:xfrm>
            <a:off x="5943600" y="6335712"/>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 name="Rectangle 1"/>
          <p:cNvSpPr/>
          <p:nvPr/>
        </p:nvSpPr>
        <p:spPr>
          <a:xfrm>
            <a:off x="6096000" y="5384225"/>
            <a:ext cx="1828800" cy="940375"/>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9FB9910-8383-D54A-87B7-73FC449E4632}" type="datetime1">
              <a:rPr lang="en-US" smtClean="0"/>
              <a:t>10/1/2024</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3616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ppt_x"/>
                                          </p:val>
                                        </p:tav>
                                        <p:tav tm="100000">
                                          <p:val>
                                            <p:strVal val="#ppt_x"/>
                                          </p:val>
                                        </p:tav>
                                      </p:tavLst>
                                    </p:anim>
                                    <p:anim calcmode="lin" valueType="num">
                                      <p:cBhvr additive="base">
                                        <p:cTn id="8"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 calcmode="lin" valueType="num">
                                      <p:cBhvr additive="base">
                                        <p:cTn id="13" dur="500" fill="hold"/>
                                        <p:tgtEl>
                                          <p:spTgt spid="45064"/>
                                        </p:tgtEl>
                                        <p:attrNameLst>
                                          <p:attrName>ppt_x</p:attrName>
                                        </p:attrNameLst>
                                      </p:cBhvr>
                                      <p:tavLst>
                                        <p:tav tm="0">
                                          <p:val>
                                            <p:strVal val="#ppt_x"/>
                                          </p:val>
                                        </p:tav>
                                        <p:tav tm="100000">
                                          <p:val>
                                            <p:strVal val="#ppt_x"/>
                                          </p:val>
                                        </p:tav>
                                      </p:tavLst>
                                    </p:anim>
                                    <p:anim calcmode="lin" valueType="num">
                                      <p:cBhvr additive="base">
                                        <p:cTn id="14" dur="500" fill="hold"/>
                                        <p:tgtEl>
                                          <p:spTgt spid="450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65"/>
                                        </p:tgtEl>
                                        <p:attrNameLst>
                                          <p:attrName>style.visibility</p:attrName>
                                        </p:attrNameLst>
                                      </p:cBhvr>
                                      <p:to>
                                        <p:strVal val="visible"/>
                                      </p:to>
                                    </p:set>
                                    <p:anim calcmode="lin" valueType="num">
                                      <p:cBhvr additive="base">
                                        <p:cTn id="19" dur="500" fill="hold"/>
                                        <p:tgtEl>
                                          <p:spTgt spid="45065"/>
                                        </p:tgtEl>
                                        <p:attrNameLst>
                                          <p:attrName>ppt_x</p:attrName>
                                        </p:attrNameLst>
                                      </p:cBhvr>
                                      <p:tavLst>
                                        <p:tav tm="0">
                                          <p:val>
                                            <p:strVal val="#ppt_x"/>
                                          </p:val>
                                        </p:tav>
                                        <p:tav tm="100000">
                                          <p:val>
                                            <p:strVal val="#ppt_x"/>
                                          </p:val>
                                        </p:tav>
                                      </p:tavLst>
                                    </p:anim>
                                    <p:anim calcmode="lin" valueType="num">
                                      <p:cBhvr additive="base">
                                        <p:cTn id="20"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66"/>
                                        </p:tgtEl>
                                        <p:attrNameLst>
                                          <p:attrName>style.visibility</p:attrName>
                                        </p:attrNameLst>
                                      </p:cBhvr>
                                      <p:to>
                                        <p:strVal val="visible"/>
                                      </p:to>
                                    </p:set>
                                    <p:anim calcmode="lin" valueType="num">
                                      <p:cBhvr additive="base">
                                        <p:cTn id="25" dur="500" fill="hold"/>
                                        <p:tgtEl>
                                          <p:spTgt spid="45066"/>
                                        </p:tgtEl>
                                        <p:attrNameLst>
                                          <p:attrName>ppt_x</p:attrName>
                                        </p:attrNameLst>
                                      </p:cBhvr>
                                      <p:tavLst>
                                        <p:tav tm="0">
                                          <p:val>
                                            <p:strVal val="#ppt_x"/>
                                          </p:val>
                                        </p:tav>
                                        <p:tav tm="100000">
                                          <p:val>
                                            <p:strVal val="#ppt_x"/>
                                          </p:val>
                                        </p:tav>
                                      </p:tavLst>
                                    </p:anim>
                                    <p:anim calcmode="lin" valueType="num">
                                      <p:cBhvr additive="base">
                                        <p:cTn id="26"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P spid="45064" grpId="0" autoUpdateAnimBg="0"/>
      <p:bldP spid="45065" grpId="0" autoUpdateAnimBg="0"/>
      <p:bldP spid="45066" grpId="0" autoUpdateAnimBg="0"/>
      <p:bldP spid="13"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 Sensitive Hashing:</a:t>
            </a:r>
            <a:r>
              <a:rPr lang="en-US" sz="3200" dirty="0"/>
              <a:t>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LSH: Overview</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hash function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4" name="Date Placeholder 3"/>
          <p:cNvSpPr>
            <a:spLocks noGrp="1"/>
          </p:cNvSpPr>
          <p:nvPr>
            <p:ph type="dt" sz="half" idx="10"/>
          </p:nvPr>
        </p:nvSpPr>
        <p:spPr/>
        <p:txBody>
          <a:bodyPr/>
          <a:lstStyle/>
          <a:p>
            <a:fld id="{2B42C521-2A3C-9546-BB2F-302E96C21CBF}" type="datetime1">
              <a:rPr lang="en-US" smtClean="0"/>
              <a:t>10/1/2024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LSH: Overview</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4" name="Date Placeholder 3"/>
          <p:cNvSpPr>
            <a:spLocks noGrp="1"/>
          </p:cNvSpPr>
          <p:nvPr>
            <p:ph type="dt" sz="half" idx="10"/>
          </p:nvPr>
        </p:nvSpPr>
        <p:spPr/>
        <p:txBody>
          <a:bodyPr/>
          <a:lstStyle/>
          <a:p>
            <a:fld id="{E95108AC-16AC-8546-8279-D5B31B71B672}"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0" y="1295400"/>
            <a:ext cx="8229599" cy="5257801"/>
          </a:xfrm>
        </p:spPr>
        <p:txBody>
          <a:bodyPr/>
          <a:lstStyle/>
          <a:p>
            <a:r>
              <a:rPr lang="en-US" sz="4000" b="1" dirty="0">
                <a:solidFill>
                  <a:srgbClr val="0000FF"/>
                </a:solidFill>
              </a:rPr>
              <a:t>Big idea:</a:t>
            </a:r>
            <a:r>
              <a:rPr lang="en-US" sz="4000" b="1" dirty="0">
                <a:solidFill>
                  <a:srgbClr val="D60093"/>
                </a:solidFill>
              </a:rPr>
              <a:t> Hash columns of </a:t>
            </a:r>
            <a:br>
              <a:rPr lang="en-US" sz="4000" b="1" dirty="0">
                <a:solidFill>
                  <a:srgbClr val="D60093"/>
                </a:solidFill>
              </a:rPr>
            </a:br>
            <a:r>
              <a:rPr lang="en-US" sz="4000" b="1" dirty="0">
                <a:solidFill>
                  <a:srgbClr val="D60093"/>
                </a:solidFill>
              </a:rPr>
              <a:t>signature matrix </a:t>
            </a:r>
            <a:r>
              <a:rPr lang="en-US" sz="4000" b="1" i="1" dirty="0">
                <a:solidFill>
                  <a:srgbClr val="D60093"/>
                </a:solidFill>
              </a:rPr>
              <a:t>M</a:t>
            </a:r>
            <a:r>
              <a:rPr lang="en-US" sz="4000" b="1" dirty="0">
                <a:solidFill>
                  <a:srgbClr val="D60093"/>
                </a:solidFill>
              </a:rPr>
              <a:t> several times</a:t>
            </a:r>
          </a:p>
          <a:p>
            <a:pPr lvl="8"/>
            <a:endParaRPr lang="en-US" dirty="0"/>
          </a:p>
          <a:p>
            <a:r>
              <a:rPr lang="en-US" dirty="0"/>
              <a:t>Arrange that (only) </a:t>
            </a:r>
            <a:r>
              <a:rPr lang="en-US" b="1" dirty="0"/>
              <a:t>similar columns</a:t>
            </a:r>
            <a:r>
              <a:rPr lang="en-US" dirty="0"/>
              <a:t> are </a:t>
            </a:r>
            <a:br>
              <a:rPr lang="en-US" dirty="0"/>
            </a:br>
            <a:r>
              <a:rPr lang="en-US" dirty="0"/>
              <a:t>likely to </a:t>
            </a:r>
            <a:r>
              <a:rPr lang="en-US" b="1" dirty="0"/>
              <a:t>hash to the same bucket</a:t>
            </a:r>
            <a:r>
              <a:rPr lang="en-US" dirty="0"/>
              <a:t>, with </a:t>
            </a:r>
            <a:br>
              <a:rPr lang="en-US" dirty="0"/>
            </a:br>
            <a:r>
              <a:rPr lang="en-US" dirty="0"/>
              <a:t>high probability</a:t>
            </a:r>
          </a:p>
          <a:p>
            <a:pPr lvl="8"/>
            <a:endParaRPr lang="en-US" dirty="0"/>
          </a:p>
          <a:p>
            <a:r>
              <a:rPr lang="en-US" b="1" dirty="0">
                <a:solidFill>
                  <a:srgbClr val="008000"/>
                </a:solidFill>
              </a:rPr>
              <a:t>Candidate pairs are those that hash to the same bucket</a:t>
            </a:r>
          </a:p>
        </p:txBody>
      </p:sp>
      <p:sp>
        <p:nvSpPr>
          <p:cNvPr id="4" name="Date Placeholder 3"/>
          <p:cNvSpPr>
            <a:spLocks noGrp="1"/>
          </p:cNvSpPr>
          <p:nvPr>
            <p:ph type="dt" sz="half" idx="10"/>
          </p:nvPr>
        </p:nvSpPr>
        <p:spPr/>
        <p:txBody>
          <a:bodyPr/>
          <a:lstStyle/>
          <a:p>
            <a:fld id="{DE63F5E9-ED8B-194B-BC74-31976464D649}"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7" name="Date Placeholder 16"/>
          <p:cNvSpPr>
            <a:spLocks noGrp="1"/>
          </p:cNvSpPr>
          <p:nvPr>
            <p:ph type="dt" sz="half" idx="10"/>
          </p:nvPr>
        </p:nvSpPr>
        <p:spPr/>
        <p:txBody>
          <a:bodyPr/>
          <a:lstStyle/>
          <a:p>
            <a:fld id="{A7A06DA2-9FA4-E54D-8851-70BEFD9A8D11}" type="datetime1">
              <a:rPr lang="en-US" smtClean="0"/>
              <a:t>10/1/2024</a:t>
            </a:fld>
            <a:endParaRPr lang="en-US"/>
          </a:p>
        </p:txBody>
      </p:sp>
      <p:sp>
        <p:nvSpPr>
          <p:cNvPr id="18" name="Footer Placeholder 17"/>
          <p:cNvSpPr>
            <a:spLocks noGrp="1"/>
          </p:cNvSpPr>
          <p:nvPr>
            <p:ph type="ftr" sz="quarter" idx="11"/>
          </p:nvPr>
        </p:nvSpPr>
        <p:spPr/>
        <p:txBody>
          <a:bodyPr/>
          <a:lstStyle/>
          <a:p>
            <a:r>
              <a:rPr lang="en-US"/>
              <a:t>Jure Leskovec, Stanford CS246: Mining Massive Datasets</a:t>
            </a:r>
          </a:p>
        </p:txBody>
      </p:sp>
      <p:sp>
        <p:nvSpPr>
          <p:cNvPr id="16" name="Slide Number Placeholder 4"/>
          <p:cNvSpPr>
            <a:spLocks noGrp="1"/>
          </p:cNvSpPr>
          <p:nvPr>
            <p:ph type="sldNum" sz="quarter" idx="12"/>
          </p:nvPr>
        </p:nvSpPr>
        <p:spPr/>
        <p:txBody>
          <a:bodyPr/>
          <a:lstStyle/>
          <a:p>
            <a:fld id="{E33B6F43-D011-4C92-BC19-A651E84D2484}" type="slidenum">
              <a:rPr lang="en-US"/>
              <a:pPr/>
              <a:t>45</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46</a:t>
            </a:fld>
            <a:endParaRPr lang="en-US"/>
          </a:p>
        </p:txBody>
      </p:sp>
      <p:sp>
        <p:nvSpPr>
          <p:cNvPr id="5" name="Date Placeholder 4"/>
          <p:cNvSpPr>
            <a:spLocks noGrp="1"/>
          </p:cNvSpPr>
          <p:nvPr>
            <p:ph type="dt" sz="half" idx="10"/>
          </p:nvPr>
        </p:nvSpPr>
        <p:spPr/>
        <p:txBody>
          <a:bodyPr/>
          <a:lstStyle/>
          <a:p>
            <a:fld id="{8C355C18-DCB7-0149-A516-FD4D3B860986}"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425688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p>
          <a:p>
            <a:pPr algn="ctr" eaLnBrk="0" hangingPunct="0"/>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8" y="1684749"/>
            <a:ext cx="100986" cy="2277650"/>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299F2A3D-E185-CF42-ACDC-385E4645F54D}" type="datetime1">
              <a:rPr lang="en-US" smtClean="0"/>
              <a:t>10/1/2024</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47</a:t>
            </a:fld>
            <a:endParaRPr lang="en-US"/>
          </a:p>
        </p:txBody>
      </p:sp>
      <p:sp>
        <p:nvSpPr>
          <p:cNvPr id="42" name="Line 26"/>
          <p:cNvSpPr>
            <a:spLocks noChangeShapeType="1"/>
          </p:cNvSpPr>
          <p:nvPr/>
        </p:nvSpPr>
        <p:spPr bwMode="auto">
          <a:xfrm flipV="1">
            <a:off x="2386012" y="1684750"/>
            <a:ext cx="1547812" cy="2277650"/>
          </a:xfrm>
          <a:prstGeom prst="line">
            <a:avLst/>
          </a:prstGeom>
          <a:noFill/>
          <a:ln w="12700">
            <a:solidFill>
              <a:srgbClr val="D60093"/>
            </a:solidFill>
            <a:round/>
            <a:headEnd/>
            <a:tailEnd type="triangle" w="med" len="med"/>
          </a:ln>
        </p:spPr>
        <p:txBody>
          <a:bodyPr/>
          <a:lstStyle/>
          <a:p>
            <a:endParaRPr lang="en-US"/>
          </a:p>
        </p:txBody>
      </p:sp>
      <p:grpSp>
        <p:nvGrpSpPr>
          <p:cNvPr id="43" name="Group 32"/>
          <p:cNvGrpSpPr>
            <a:grpSpLocks/>
          </p:cNvGrpSpPr>
          <p:nvPr/>
        </p:nvGrpSpPr>
        <p:grpSpPr bwMode="auto">
          <a:xfrm>
            <a:off x="4114799" y="1217612"/>
            <a:ext cx="3810000" cy="915988"/>
            <a:chOff x="2385" y="260"/>
            <a:chExt cx="2400" cy="577"/>
          </a:xfrm>
        </p:grpSpPr>
        <p:sp>
          <p:nvSpPr>
            <p:cNvPr id="44"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45"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46" name="Group 35"/>
          <p:cNvGrpSpPr>
            <a:grpSpLocks/>
          </p:cNvGrpSpPr>
          <p:nvPr/>
        </p:nvGrpSpPr>
        <p:grpSpPr bwMode="auto">
          <a:xfrm>
            <a:off x="4062412" y="2241551"/>
            <a:ext cx="3452813" cy="646113"/>
            <a:chOff x="2352" y="836"/>
            <a:chExt cx="2175" cy="407"/>
          </a:xfrm>
        </p:grpSpPr>
        <p:sp>
          <p:nvSpPr>
            <p:cNvPr id="47"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48"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84749"/>
            <a:ext cx="1547812" cy="2277651"/>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7" y="1684750"/>
            <a:ext cx="177187" cy="2277649"/>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7789060D-1B8C-1D42-8C68-57D11CAEB3F2}" type="datetime1">
              <a:rPr lang="en-US" smtClean="0"/>
              <a:t>10/1/2024</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48</a:t>
            </a:fld>
            <a:endParaRPr lang="en-US"/>
          </a:p>
        </p:txBody>
      </p:sp>
      <p:sp>
        <p:nvSpPr>
          <p:cNvPr id="36" name="Rectangle 14"/>
          <p:cNvSpPr>
            <a:spLocks noChangeArrowheads="1"/>
          </p:cNvSpPr>
          <p:nvPr/>
        </p:nvSpPr>
        <p:spPr bwMode="auto">
          <a:xfrm>
            <a:off x="2690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37" name="Rectangle 15"/>
          <p:cNvSpPr>
            <a:spLocks noChangeArrowheads="1"/>
          </p:cNvSpPr>
          <p:nvPr/>
        </p:nvSpPr>
        <p:spPr bwMode="auto">
          <a:xfrm>
            <a:off x="2309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2" name="Rectangle 16"/>
          <p:cNvSpPr>
            <a:spLocks noChangeArrowheads="1"/>
          </p:cNvSpPr>
          <p:nvPr/>
        </p:nvSpPr>
        <p:spPr bwMode="auto">
          <a:xfrm>
            <a:off x="1928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3" name="Rectangle 17"/>
          <p:cNvSpPr>
            <a:spLocks noChangeArrowheads="1"/>
          </p:cNvSpPr>
          <p:nvPr/>
        </p:nvSpPr>
        <p:spPr bwMode="auto">
          <a:xfrm>
            <a:off x="3452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4" name="Rectangle 18"/>
          <p:cNvSpPr>
            <a:spLocks noChangeArrowheads="1"/>
          </p:cNvSpPr>
          <p:nvPr/>
        </p:nvSpPr>
        <p:spPr bwMode="auto">
          <a:xfrm>
            <a:off x="3833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5" name="Rectangle 19"/>
          <p:cNvSpPr>
            <a:spLocks noChangeArrowheads="1"/>
          </p:cNvSpPr>
          <p:nvPr/>
        </p:nvSpPr>
        <p:spPr bwMode="auto">
          <a:xfrm>
            <a:off x="3071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6" name="Rectangle 20"/>
          <p:cNvSpPr>
            <a:spLocks noChangeArrowheads="1"/>
          </p:cNvSpPr>
          <p:nvPr/>
        </p:nvSpPr>
        <p:spPr bwMode="auto">
          <a:xfrm>
            <a:off x="4214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7" name="Line 25"/>
          <p:cNvSpPr>
            <a:spLocks noChangeShapeType="1"/>
          </p:cNvSpPr>
          <p:nvPr/>
        </p:nvSpPr>
        <p:spPr bwMode="auto">
          <a:xfrm flipH="1" flipV="1">
            <a:off x="1791721" y="1752594"/>
            <a:ext cx="189479" cy="2842703"/>
          </a:xfrm>
          <a:prstGeom prst="line">
            <a:avLst/>
          </a:prstGeom>
          <a:noFill/>
          <a:ln w="12700">
            <a:solidFill>
              <a:srgbClr val="0000FF"/>
            </a:solidFill>
            <a:round/>
            <a:headEnd/>
            <a:tailEnd type="triangle" w="med" len="med"/>
          </a:ln>
        </p:spPr>
        <p:txBody>
          <a:bodyPr/>
          <a:lstStyle/>
          <a:p>
            <a:endParaRPr lang="en-US"/>
          </a:p>
        </p:txBody>
      </p:sp>
      <p:sp>
        <p:nvSpPr>
          <p:cNvPr id="48" name="Line 26"/>
          <p:cNvSpPr>
            <a:spLocks noChangeShapeType="1"/>
          </p:cNvSpPr>
          <p:nvPr/>
        </p:nvSpPr>
        <p:spPr bwMode="auto">
          <a:xfrm flipV="1">
            <a:off x="2362200" y="1752590"/>
            <a:ext cx="160337" cy="2819409"/>
          </a:xfrm>
          <a:prstGeom prst="line">
            <a:avLst/>
          </a:prstGeom>
          <a:noFill/>
          <a:ln w="12700">
            <a:solidFill>
              <a:srgbClr val="0000FF"/>
            </a:solidFill>
            <a:round/>
            <a:headEnd/>
            <a:tailEnd type="triangle" w="med" len="med"/>
          </a:ln>
        </p:spPr>
        <p:txBody>
          <a:bodyPr/>
          <a:lstStyle/>
          <a:p>
            <a:endParaRPr lang="en-US"/>
          </a:p>
        </p:txBody>
      </p:sp>
      <p:sp>
        <p:nvSpPr>
          <p:cNvPr id="49" name="Line 27"/>
          <p:cNvSpPr>
            <a:spLocks noChangeShapeType="1"/>
          </p:cNvSpPr>
          <p:nvPr/>
        </p:nvSpPr>
        <p:spPr bwMode="auto">
          <a:xfrm flipH="1" flipV="1">
            <a:off x="1883044" y="1752597"/>
            <a:ext cx="860156" cy="2819403"/>
          </a:xfrm>
          <a:prstGeom prst="line">
            <a:avLst/>
          </a:prstGeom>
          <a:noFill/>
          <a:ln w="12700">
            <a:solidFill>
              <a:srgbClr val="0000FF"/>
            </a:solidFill>
            <a:round/>
            <a:headEnd/>
            <a:tailEnd type="triangle" w="med" len="med"/>
          </a:ln>
        </p:spPr>
        <p:txBody>
          <a:bodyPr/>
          <a:lstStyle/>
          <a:p>
            <a:endParaRPr lang="en-US"/>
          </a:p>
        </p:txBody>
      </p:sp>
      <p:sp>
        <p:nvSpPr>
          <p:cNvPr id="50" name="Line 28"/>
          <p:cNvSpPr>
            <a:spLocks noChangeShapeType="1"/>
          </p:cNvSpPr>
          <p:nvPr/>
        </p:nvSpPr>
        <p:spPr bwMode="auto">
          <a:xfrm flipV="1">
            <a:off x="3124200" y="1684750"/>
            <a:ext cx="913422" cy="2887250"/>
          </a:xfrm>
          <a:prstGeom prst="line">
            <a:avLst/>
          </a:prstGeom>
          <a:noFill/>
          <a:ln w="12700">
            <a:solidFill>
              <a:srgbClr val="0000FF"/>
            </a:solidFill>
            <a:round/>
            <a:headEnd/>
            <a:tailEnd type="triangle" w="med" len="med"/>
          </a:ln>
        </p:spPr>
        <p:txBody>
          <a:bodyPr/>
          <a:lstStyle/>
          <a:p>
            <a:endParaRPr lang="en-US"/>
          </a:p>
        </p:txBody>
      </p:sp>
      <p:sp>
        <p:nvSpPr>
          <p:cNvPr id="51" name="Line 29"/>
          <p:cNvSpPr>
            <a:spLocks noChangeShapeType="1"/>
          </p:cNvSpPr>
          <p:nvPr/>
        </p:nvSpPr>
        <p:spPr bwMode="auto">
          <a:xfrm flipH="1" flipV="1">
            <a:off x="2576510" y="1752595"/>
            <a:ext cx="928690" cy="2819405"/>
          </a:xfrm>
          <a:prstGeom prst="line">
            <a:avLst/>
          </a:prstGeom>
          <a:noFill/>
          <a:ln w="12700">
            <a:solidFill>
              <a:srgbClr val="0000FF"/>
            </a:solidFill>
            <a:round/>
            <a:headEnd/>
            <a:tailEnd type="triangle" w="med" len="med"/>
          </a:ln>
        </p:spPr>
        <p:txBody>
          <a:bodyPr/>
          <a:lstStyle/>
          <a:p>
            <a:endParaRPr lang="en-US"/>
          </a:p>
        </p:txBody>
      </p:sp>
      <p:sp>
        <p:nvSpPr>
          <p:cNvPr id="52" name="Line 30"/>
          <p:cNvSpPr>
            <a:spLocks noChangeShapeType="1"/>
          </p:cNvSpPr>
          <p:nvPr/>
        </p:nvSpPr>
        <p:spPr bwMode="auto">
          <a:xfrm flipH="1" flipV="1">
            <a:off x="2803525" y="1752594"/>
            <a:ext cx="1081700" cy="2819404"/>
          </a:xfrm>
          <a:prstGeom prst="line">
            <a:avLst/>
          </a:prstGeom>
          <a:noFill/>
          <a:ln w="12700">
            <a:solidFill>
              <a:srgbClr val="0000FF"/>
            </a:solidFill>
            <a:round/>
            <a:headEnd/>
            <a:tailEnd type="triangle" w="med" len="med"/>
          </a:ln>
        </p:spPr>
        <p:txBody>
          <a:bodyPr/>
          <a:lstStyle/>
          <a:p>
            <a:endParaRPr lang="en-US"/>
          </a:p>
        </p:txBody>
      </p:sp>
      <p:sp>
        <p:nvSpPr>
          <p:cNvPr id="53" name="Line 31"/>
          <p:cNvSpPr>
            <a:spLocks noChangeShapeType="1"/>
          </p:cNvSpPr>
          <p:nvPr/>
        </p:nvSpPr>
        <p:spPr bwMode="auto">
          <a:xfrm flipH="1" flipV="1">
            <a:off x="3376609" y="1752598"/>
            <a:ext cx="890589" cy="2819400"/>
          </a:xfrm>
          <a:prstGeom prst="line">
            <a:avLst/>
          </a:prstGeom>
          <a:noFill/>
          <a:ln w="12700">
            <a:solidFill>
              <a:srgbClr val="0000FF"/>
            </a:solidFill>
            <a:round/>
            <a:headEnd/>
            <a:tailEnd type="triangle" w="med" len="med"/>
          </a:ln>
        </p:spPr>
        <p:txBody>
          <a:bodyPr/>
          <a:lstStyle/>
          <a:p>
            <a:endParaRPr lang="en-US"/>
          </a:p>
        </p:txBody>
      </p:sp>
      <p:grpSp>
        <p:nvGrpSpPr>
          <p:cNvPr id="54" name="Group 32"/>
          <p:cNvGrpSpPr>
            <a:grpSpLocks/>
          </p:cNvGrpSpPr>
          <p:nvPr/>
        </p:nvGrpSpPr>
        <p:grpSpPr bwMode="auto">
          <a:xfrm>
            <a:off x="4114799" y="1217612"/>
            <a:ext cx="3810000" cy="915988"/>
            <a:chOff x="2385" y="260"/>
            <a:chExt cx="2400" cy="577"/>
          </a:xfrm>
        </p:grpSpPr>
        <p:sp>
          <p:nvSpPr>
            <p:cNvPr id="55"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56"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57" name="Group 35"/>
          <p:cNvGrpSpPr>
            <a:grpSpLocks/>
          </p:cNvGrpSpPr>
          <p:nvPr/>
        </p:nvGrpSpPr>
        <p:grpSpPr bwMode="auto">
          <a:xfrm>
            <a:off x="4062412" y="2241551"/>
            <a:ext cx="3452813" cy="646113"/>
            <a:chOff x="2352" y="836"/>
            <a:chExt cx="2175" cy="407"/>
          </a:xfrm>
        </p:grpSpPr>
        <p:sp>
          <p:nvSpPr>
            <p:cNvPr id="5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5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370299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4" name="Date Placeholder 3"/>
          <p:cNvSpPr>
            <a:spLocks noGrp="1"/>
          </p:cNvSpPr>
          <p:nvPr>
            <p:ph type="dt" sz="half" idx="10"/>
          </p:nvPr>
        </p:nvSpPr>
        <p:spPr/>
        <p:txBody>
          <a:bodyPr/>
          <a:lstStyle/>
          <a:p>
            <a:fld id="{E8C16D94-3E40-3644-AE66-84A345554052}" type="datetime1">
              <a:rPr lang="en-US" smtClean="0"/>
              <a:t>10/1/2024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97114765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4" name="VisuallySimilar_V2_Edit.mp4" descr="VisuallySimilar_V2_Edit.mp4"/>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267" y="1371600"/>
            <a:ext cx="8398933" cy="4724400"/>
          </a:xfrm>
          <a:prstGeom prst="rect">
            <a:avLst/>
          </a:prstGeom>
          <a:ln w="12700">
            <a:miter lim="400000"/>
          </a:ln>
        </p:spPr>
      </p:pic>
      <p:sp>
        <p:nvSpPr>
          <p:cNvPr id="7" name="Title 6"/>
          <p:cNvSpPr>
            <a:spLocks noGrp="1"/>
          </p:cNvSpPr>
          <p:nvPr>
            <p:ph type="title"/>
          </p:nvPr>
        </p:nvSpPr>
        <p:spPr/>
        <p:txBody>
          <a:bodyPr/>
          <a:lstStyle/>
          <a:p>
            <a:r>
              <a:rPr lang="en-US" dirty="0"/>
              <a:t>Application: Visual Search</a:t>
            </a:r>
          </a:p>
        </p:txBody>
      </p:sp>
      <p:sp>
        <p:nvSpPr>
          <p:cNvPr id="9" name="Date Placeholder 8"/>
          <p:cNvSpPr>
            <a:spLocks noGrp="1"/>
          </p:cNvSpPr>
          <p:nvPr>
            <p:ph type="dt" sz="half" idx="10"/>
          </p:nvPr>
        </p:nvSpPr>
        <p:spPr/>
        <p:txBody>
          <a:bodyPr/>
          <a:lstStyle/>
          <a:p>
            <a:fld id="{5A1E55F3-F311-7743-8C47-219922976C97}" type="datetime1">
              <a:rPr lang="en-US" smtClean="0"/>
              <a:t>10/1/2024</a:t>
            </a:fld>
            <a:endParaRPr lang="en-US"/>
          </a:p>
        </p:txBody>
      </p:sp>
      <p:sp>
        <p:nvSpPr>
          <p:cNvPr id="10" name="Footer Placeholder 9"/>
          <p:cNvSpPr>
            <a:spLocks noGrp="1"/>
          </p:cNvSpPr>
          <p:nvPr>
            <p:ph type="ftr" sz="quarter" idx="11"/>
          </p:nvPr>
        </p:nvSpPr>
        <p:spPr/>
        <p:txBody>
          <a:bodyPr/>
          <a:lstStyle/>
          <a:p>
            <a:r>
              <a:rPr lang="en-US"/>
              <a:t>Jure Leskovec, Stanford CS246: Mining Massive Datasets</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5</a:t>
            </a:fld>
            <a:endParaRPr lang="en-US"/>
          </a:p>
        </p:txBody>
      </p:sp>
      <p:grpSp>
        <p:nvGrpSpPr>
          <p:cNvPr id="14" name="Group 8"/>
          <p:cNvGrpSpPr/>
          <p:nvPr/>
        </p:nvGrpSpPr>
        <p:grpSpPr>
          <a:xfrm>
            <a:off x="8077200" y="60949"/>
            <a:ext cx="990600" cy="929652"/>
            <a:chOff x="0" y="0"/>
            <a:chExt cx="3246766" cy="3246750"/>
          </a:xfrm>
        </p:grpSpPr>
        <p:sp>
          <p:nvSpPr>
            <p:cNvPr id="15"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6"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Tree>
    <p:extLst>
      <p:ext uri="{BB962C8B-B14F-4D97-AF65-F5344CB8AC3E}">
        <p14:creationId xmlns:p14="http://schemas.microsoft.com/office/powerpoint/2010/main" val="569759699"/>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1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p:txBody>
      </p:sp>
      <p:sp>
        <p:nvSpPr>
          <p:cNvPr id="4" name="Date Placeholder 3"/>
          <p:cNvSpPr>
            <a:spLocks noGrp="1"/>
          </p:cNvSpPr>
          <p:nvPr>
            <p:ph type="dt" sz="half" idx="10"/>
          </p:nvPr>
        </p:nvSpPr>
        <p:spPr/>
        <p:txBody>
          <a:bodyPr/>
          <a:lstStyle/>
          <a:p>
            <a:fld id="{8B34A060-4453-064D-8E41-6BCF7DEB7740}"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4" name="Date Placeholder 3"/>
          <p:cNvSpPr>
            <a:spLocks noGrp="1"/>
          </p:cNvSpPr>
          <p:nvPr>
            <p:ph type="dt" sz="half" idx="10"/>
          </p:nvPr>
        </p:nvSpPr>
        <p:spPr/>
        <p:txBody>
          <a:bodyPr/>
          <a:lstStyle/>
          <a:p>
            <a:fld id="{4720F65A-10F2-1D4F-9372-51BD5C6C209B}" type="datetime1">
              <a:rPr lang="en-US" smtClean="0"/>
              <a:t>10/1/2024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4" name="Date Placeholder 3"/>
          <p:cNvSpPr>
            <a:spLocks noGrp="1"/>
          </p:cNvSpPr>
          <p:nvPr>
            <p:ph type="dt" sz="half" idx="10"/>
          </p:nvPr>
        </p:nvSpPr>
        <p:spPr/>
        <p:txBody>
          <a:bodyPr/>
          <a:lstStyle/>
          <a:p>
            <a:fld id="{1C4C37A1-2942-F44D-88FC-BE11BBE84500}"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52</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10 bands of 10 rows, the number of false positives would go down, but the number of false negatives would go up</a:t>
            </a:r>
          </a:p>
        </p:txBody>
      </p:sp>
      <p:sp>
        <p:nvSpPr>
          <p:cNvPr id="4" name="Date Placeholder 3"/>
          <p:cNvSpPr>
            <a:spLocks noGrp="1"/>
          </p:cNvSpPr>
          <p:nvPr>
            <p:ph type="dt" sz="half" idx="10"/>
          </p:nvPr>
        </p:nvSpPr>
        <p:spPr/>
        <p:txBody>
          <a:bodyPr/>
          <a:lstStyle/>
          <a:p>
            <a:fld id="{8AC46A6D-576A-CC47-8F4F-17198F682FCD}" type="datetime1">
              <a:rPr lang="en-US" smtClean="0"/>
              <a:t>10/1/2024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19" name="Date Placeholder 18"/>
          <p:cNvSpPr>
            <a:spLocks noGrp="1"/>
          </p:cNvSpPr>
          <p:nvPr>
            <p:ph type="dt" sz="half" idx="10"/>
          </p:nvPr>
        </p:nvSpPr>
        <p:spPr/>
        <p:txBody>
          <a:bodyPr/>
          <a:lstStyle/>
          <a:p>
            <a:fld id="{E3E9015F-09F0-3548-A27F-E55CA4CB824A}" type="datetime1">
              <a:rPr lang="en-US" smtClean="0"/>
              <a:t>10/1/2024</a:t>
            </a:fld>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54</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
        <p:nvSpPr>
          <p:cNvPr id="22" name="TextBox 21"/>
          <p:cNvSpPr txBox="1"/>
          <p:nvPr/>
        </p:nvSpPr>
        <p:spPr>
          <a:xfrm>
            <a:off x="6858000" y="3619500"/>
            <a:ext cx="2125903" cy="707886"/>
          </a:xfrm>
          <a:prstGeom prst="rect">
            <a:avLst/>
          </a:prstGeom>
          <a:noFill/>
        </p:spPr>
        <p:txBody>
          <a:bodyPr wrap="none" rtlCol="0">
            <a:spAutoFit/>
          </a:bodyPr>
          <a:lstStyle/>
          <a:p>
            <a:r>
              <a:rPr lang="en-US" sz="2000" dirty="0">
                <a:solidFill>
                  <a:srgbClr val="008000"/>
                </a:solidFill>
              </a:rPr>
              <a:t>Say “yes” if you</a:t>
            </a:r>
          </a:p>
          <a:p>
            <a:r>
              <a:rPr lang="en-US" sz="2000" dirty="0">
                <a:solidFill>
                  <a:srgbClr val="008000"/>
                </a:solidFill>
              </a:rPr>
              <a:t>are below the line.</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0DBF3857-9C91-7D49-95E2-C07FF00E394F}" type="datetime1">
              <a:rPr lang="en-US" smtClean="0"/>
              <a:t>10/1/2024</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55</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73CAA1CE-436F-1D43-8AF4-53DE609A67F4}" type="datetime1">
              <a:rPr lang="en-US" smtClean="0"/>
              <a:t>10/1/2024</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56</a:t>
            </a:fld>
            <a:endParaRPr lang="en-US"/>
          </a:p>
        </p:txBody>
      </p:sp>
      <p:sp>
        <p:nvSpPr>
          <p:cNvPr id="19459" name="Rectangle 3"/>
          <p:cNvSpPr>
            <a:spLocks noChangeArrowheads="1"/>
          </p:cNvSpPr>
          <p:nvPr/>
        </p:nvSpPr>
        <p:spPr bwMode="auto">
          <a:xfrm>
            <a:off x="2362200" y="1794746"/>
            <a:ext cx="4419600" cy="3615454"/>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794746"/>
            <a:ext cx="4419600" cy="3615453"/>
          </a:xfrm>
          <a:prstGeom prst="line">
            <a:avLst/>
          </a:prstGeom>
          <a:noFill/>
          <a:ln w="25400">
            <a:solidFill>
              <a:srgbClr val="FF0000"/>
            </a:solidFill>
            <a:round/>
            <a:headEnd/>
            <a:tailEnd/>
          </a:ln>
        </p:spPr>
        <p:txBody>
          <a:bodyPr/>
          <a:lstStyle/>
          <a:p>
            <a:endParaRPr lang="en-US"/>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grpSp>
        <p:nvGrpSpPr>
          <p:cNvPr id="19" name="Group 18"/>
          <p:cNvGrpSpPr/>
          <p:nvPr/>
        </p:nvGrpSpPr>
        <p:grpSpPr>
          <a:xfrm>
            <a:off x="2439480" y="3200402"/>
            <a:ext cx="2742120" cy="2209798"/>
            <a:chOff x="2362200" y="3086100"/>
            <a:chExt cx="2839392" cy="2324100"/>
          </a:xfrm>
        </p:grpSpPr>
        <p:sp>
          <p:nvSpPr>
            <p:cNvPr id="20" name="Right Triangle 19"/>
            <p:cNvSpPr/>
            <p:nvPr/>
          </p:nvSpPr>
          <p:spPr>
            <a:xfrm rot="16200000">
              <a:off x="2619846" y="2828454"/>
              <a:ext cx="2324100" cy="2839392"/>
            </a:xfrm>
            <a:prstGeom prst="rtTriangle">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p:txBody>
        </p:sp>
        <p:sp>
          <p:nvSpPr>
            <p:cNvPr id="21" name="TextBox 20"/>
            <p:cNvSpPr txBox="1"/>
            <p:nvPr/>
          </p:nvSpPr>
          <p:spPr>
            <a:xfrm>
              <a:off x="3657600" y="4497388"/>
              <a:ext cx="1066800" cy="584775"/>
            </a:xfrm>
            <a:prstGeom prst="rect">
              <a:avLst/>
            </a:prstGeom>
            <a:noFill/>
          </p:spPr>
          <p:txBody>
            <a:bodyPr wrap="square" rtlCol="0">
              <a:spAutoFit/>
            </a:bodyPr>
            <a:lstStyle/>
            <a:p>
              <a:r>
                <a:rPr lang="en-US" sz="1600" dirty="0"/>
                <a:t>False</a:t>
              </a:r>
            </a:p>
            <a:p>
              <a:r>
                <a:rPr lang="en-US" sz="1600" dirty="0"/>
                <a:t>positives</a:t>
              </a:r>
            </a:p>
          </p:txBody>
        </p:sp>
      </p:grpSp>
      <p:grpSp>
        <p:nvGrpSpPr>
          <p:cNvPr id="22" name="Group 21"/>
          <p:cNvGrpSpPr/>
          <p:nvPr/>
        </p:nvGrpSpPr>
        <p:grpSpPr>
          <a:xfrm>
            <a:off x="5273675" y="1752601"/>
            <a:ext cx="1431925" cy="1219200"/>
            <a:chOff x="5216523" y="1790840"/>
            <a:chExt cx="1412875" cy="1295261"/>
          </a:xfrm>
        </p:grpSpPr>
        <p:sp>
          <p:nvSpPr>
            <p:cNvPr id="23" name="Right Triangle 22"/>
            <p:cNvSpPr/>
            <p:nvPr/>
          </p:nvSpPr>
          <p:spPr>
            <a:xfrm rot="5400000">
              <a:off x="5294311" y="1751013"/>
              <a:ext cx="1257300" cy="1412875"/>
            </a:xfrm>
            <a:prstGeom prst="rtTriangle">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24" name="TextBox 23"/>
            <p:cNvSpPr txBox="1"/>
            <p:nvPr/>
          </p:nvSpPr>
          <p:spPr>
            <a:xfrm>
              <a:off x="5268685" y="1790840"/>
              <a:ext cx="1219200" cy="584775"/>
            </a:xfrm>
            <a:prstGeom prst="rect">
              <a:avLst/>
            </a:prstGeom>
            <a:noFill/>
          </p:spPr>
          <p:txBody>
            <a:bodyPr wrap="square" rtlCol="0">
              <a:spAutoFit/>
            </a:bodyPr>
            <a:lstStyle/>
            <a:p>
              <a:r>
                <a:rPr lang="en-US" sz="1600" dirty="0"/>
                <a:t>False</a:t>
              </a:r>
            </a:p>
            <a:p>
              <a:r>
                <a:rPr lang="en-US" sz="1600" dirty="0"/>
                <a:t>negatives</a:t>
              </a:r>
            </a:p>
          </p:txBody>
        </p:sp>
      </p:grpSp>
      <p:grpSp>
        <p:nvGrpSpPr>
          <p:cNvPr id="25" name="Group 24"/>
          <p:cNvGrpSpPr/>
          <p:nvPr/>
        </p:nvGrpSpPr>
        <p:grpSpPr>
          <a:xfrm>
            <a:off x="5216525" y="1828800"/>
            <a:ext cx="318915" cy="3645932"/>
            <a:chOff x="5216525" y="1828800"/>
            <a:chExt cx="318915" cy="3645932"/>
          </a:xfrm>
        </p:grpSpPr>
        <p:cxnSp>
          <p:nvCxnSpPr>
            <p:cNvPr id="26" name="Straight Connector 25"/>
            <p:cNvCxnSpPr/>
            <p:nvPr/>
          </p:nvCxnSpPr>
          <p:spPr>
            <a:xfrm>
              <a:off x="5216525" y="1828800"/>
              <a:ext cx="0" cy="358140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257800" y="5105400"/>
              <a:ext cx="277640" cy="369332"/>
            </a:xfrm>
            <a:prstGeom prst="rect">
              <a:avLst/>
            </a:prstGeom>
            <a:noFill/>
          </p:spPr>
          <p:txBody>
            <a:bodyPr wrap="none" rtlCol="0">
              <a:spAutoFit/>
            </a:bodyPr>
            <a:lstStyle/>
            <a:p>
              <a:r>
                <a:rPr lang="en-US" dirty="0"/>
                <a:t>s</a:t>
              </a:r>
            </a:p>
          </p:txBody>
        </p:sp>
      </p:grpSp>
      <p:sp>
        <p:nvSpPr>
          <p:cNvPr id="28" name="TextBox 27"/>
          <p:cNvSpPr txBox="1"/>
          <p:nvPr/>
        </p:nvSpPr>
        <p:spPr>
          <a:xfrm>
            <a:off x="6858000" y="3619500"/>
            <a:ext cx="1933543" cy="646331"/>
          </a:xfrm>
          <a:prstGeom prst="rect">
            <a:avLst/>
          </a:prstGeom>
          <a:noFill/>
        </p:spPr>
        <p:txBody>
          <a:bodyPr wrap="none" rtlCol="0">
            <a:spAutoFit/>
          </a:bodyPr>
          <a:lstStyle/>
          <a:p>
            <a:r>
              <a:rPr lang="en-US" dirty="0"/>
              <a:t>Say “yes” if you</a:t>
            </a:r>
          </a:p>
          <a:p>
            <a:r>
              <a:rPr lang="en-US" dirty="0"/>
              <a:t>are below the line.</a:t>
            </a:r>
          </a:p>
        </p:txBody>
      </p:sp>
    </p:spTree>
    <p:extLst>
      <p:ext uri="{BB962C8B-B14F-4D97-AF65-F5344CB8AC3E}">
        <p14:creationId xmlns:p14="http://schemas.microsoft.com/office/powerpoint/2010/main" val="193703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Say 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4" name="Date Placeholder 3"/>
          <p:cNvSpPr>
            <a:spLocks noGrp="1"/>
          </p:cNvSpPr>
          <p:nvPr>
            <p:ph type="dt" sz="half" idx="10"/>
          </p:nvPr>
        </p:nvSpPr>
        <p:spPr/>
        <p:txBody>
          <a:bodyPr/>
          <a:lstStyle/>
          <a:p>
            <a:fld id="{FCFC4FFA-DF87-B040-BF94-CAA826DA6C59}" type="datetime1">
              <a:rPr lang="en-US" smtClean="0"/>
              <a:t>10/1/2024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2139747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sp>
        <p:nvSpPr>
          <p:cNvPr id="21524" name="Line 33"/>
          <p:cNvSpPr>
            <a:spLocks noChangeShapeType="1"/>
          </p:cNvSpPr>
          <p:nvPr/>
        </p:nvSpPr>
        <p:spPr bwMode="auto">
          <a:xfrm flipH="1">
            <a:off x="4495798" y="3816352"/>
            <a:ext cx="2352673" cy="374648"/>
          </a:xfrm>
          <a:prstGeom prst="line">
            <a:avLst/>
          </a:prstGeom>
          <a:noFill/>
          <a:ln w="9525">
            <a:solidFill>
              <a:schemeClr val="tx1"/>
            </a:solidFill>
            <a:round/>
            <a:headEnd/>
            <a:tailEnd type="triangle" w="med" len="med"/>
          </a:ln>
        </p:spPr>
        <p:txBody>
          <a:bodyPr/>
          <a:lstStyle/>
          <a:p>
            <a:endParaRPr lang="en-US"/>
          </a:p>
        </p:txBody>
      </p:sp>
      <p:sp>
        <p:nvSpPr>
          <p:cNvPr id="35" name="Date Placeholder 34"/>
          <p:cNvSpPr>
            <a:spLocks noGrp="1"/>
          </p:cNvSpPr>
          <p:nvPr>
            <p:ph type="dt" sz="half" idx="10"/>
          </p:nvPr>
        </p:nvSpPr>
        <p:spPr/>
        <p:txBody>
          <a:bodyPr/>
          <a:lstStyle/>
          <a:p>
            <a:fld id="{15BF7738-4048-8648-8A04-BCBDE4651B4C}" type="datetime1">
              <a:rPr lang="en-US" smtClean="0"/>
              <a:t>10/1/2024</a:t>
            </a:fld>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58</a:t>
            </a:fld>
            <a:endParaRPr lang="en-US"/>
          </a:p>
        </p:txBody>
      </p:sp>
      <p:sp>
        <p:nvSpPr>
          <p:cNvPr id="37" name="Footer Placeholder 36"/>
          <p:cNvSpPr>
            <a:spLocks noGrp="1"/>
          </p:cNvSpPr>
          <p:nvPr>
            <p:ph type="ftr" sz="quarter" idx="11"/>
          </p:nvPr>
        </p:nvSpPr>
        <p:spPr/>
        <p:txBody>
          <a:bodyPr/>
          <a:lstStyle/>
          <a:p>
            <a:r>
              <a:rPr lang="en-US"/>
              <a:t>Jure Leskovec, Stanford CS246: Mining Massive Datasets</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5" name="Date Placeholder 4"/>
          <p:cNvSpPr>
            <a:spLocks noGrp="1"/>
          </p:cNvSpPr>
          <p:nvPr>
            <p:ph type="dt" sz="half" idx="10"/>
          </p:nvPr>
        </p:nvSpPr>
        <p:spPr/>
        <p:txBody>
          <a:bodyPr/>
          <a:lstStyle/>
          <a:p>
            <a:fld id="{F4251D34-C64B-F145-8CA2-65A0506F5C9E}" type="datetime1">
              <a:rPr lang="en-US" smtClean="0"/>
              <a:t>10/1/2024</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56607309"/>
              </p:ext>
            </p:extLst>
          </p:nvPr>
        </p:nvGraphicFramePr>
        <p:xfrm>
          <a:off x="3124200" y="2484120"/>
          <a:ext cx="3124200" cy="4145280"/>
        </p:xfrm>
        <a:graphic>
          <a:graphicData uri="http://schemas.openxmlformats.org/drawingml/2006/table">
            <a:tbl>
              <a:tblPr/>
              <a:tblGrid>
                <a:gridCol w="7620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6</a:t>
            </a:fld>
            <a:endParaRPr lang="en-US"/>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4197528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4" name="Date Placeholder 3"/>
          <p:cNvSpPr>
            <a:spLocks noGrp="1"/>
          </p:cNvSpPr>
          <p:nvPr>
            <p:ph type="dt" sz="half" idx="10"/>
          </p:nvPr>
        </p:nvSpPr>
        <p:spPr/>
        <p:txBody>
          <a:bodyPr/>
          <a:lstStyle/>
          <a:p>
            <a:fld id="{50A26DD1-8119-B34F-92DF-3BC879223D1D}" type="datetime1">
              <a:rPr lang="en-US" smtClean="0"/>
              <a:t>10/1/2024</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60</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4" name="Date Placeholder 3"/>
          <p:cNvSpPr>
            <a:spLocks noGrp="1"/>
          </p:cNvSpPr>
          <p:nvPr>
            <p:ph type="dt" sz="half" idx="10"/>
          </p:nvPr>
        </p:nvSpPr>
        <p:spPr/>
        <p:txBody>
          <a:bodyPr/>
          <a:lstStyle/>
          <a:p>
            <a:fld id="{9787F245-994A-1747-B03A-DFF4E62257CA}" type="datetime1">
              <a:rPr lang="en-US" smtClean="0"/>
              <a:t>10/1/2024</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64598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915400" cy="5257801"/>
          </a:xfrm>
        </p:spPr>
        <p:txBody>
          <a:bodyPr>
            <a:normAutofit fontScale="92500"/>
          </a:bodyPr>
          <a:lstStyle/>
          <a:p>
            <a:r>
              <a:rPr lang="en-US" b="1" dirty="0">
                <a:solidFill>
                  <a:srgbClr val="D60093"/>
                </a:solidFill>
              </a:rPr>
              <a:t>Shingling:</a:t>
            </a:r>
            <a:r>
              <a:rPr lang="en-US" dirty="0"/>
              <a:t> Convert documents to set representation</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dirty="0">
                <a:solidFill>
                  <a:srgbClr val="D60093"/>
                </a:solidFill>
              </a:rPr>
              <a:t>Locality-Sensitive Hashing: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5" name="Date Placeholder 4"/>
          <p:cNvSpPr>
            <a:spLocks noGrp="1"/>
          </p:cNvSpPr>
          <p:nvPr>
            <p:ph type="dt" sz="half" idx="10"/>
          </p:nvPr>
        </p:nvSpPr>
        <p:spPr/>
        <p:txBody>
          <a:bodyPr/>
          <a:lstStyle/>
          <a:p>
            <a:fld id="{F065927B-392B-BA4F-9A86-F3B6E6069D05}" type="datetime1">
              <a:rPr lang="en-US" smtClean="0"/>
              <a:t>10/1/2024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smtClean="0"/>
              <a:pPr/>
              <a:t>62</a:t>
            </a:fld>
            <a:endParaRPr lang="en-US"/>
          </a:p>
        </p:txBody>
      </p:sp>
    </p:spTree>
    <p:extLst>
      <p:ext uri="{BB962C8B-B14F-4D97-AF65-F5344CB8AC3E}">
        <p14:creationId xmlns:p14="http://schemas.microsoft.com/office/powerpoint/2010/main" val="170965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5893671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19"/>
          <p:cNvSpPr>
            <a:spLocks noGrp="1"/>
          </p:cNvSpPr>
          <p:nvPr>
            <p:ph type="sldNum" sz="quarter" idx="12"/>
          </p:nvPr>
        </p:nvSpPr>
        <p:spPr/>
        <p:txBody>
          <a:bodyPr/>
          <a:lstStyle/>
          <a:p>
            <a:fld id="{19B12225-5612-419B-A8D5-4B8EEE4C217E}" type="slidenum">
              <a:rPr lang="en-US" smtClean="0"/>
              <a:pPr/>
              <a:t>8</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19312264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9" name="Slide Number Placeholder 18"/>
          <p:cNvSpPr>
            <a:spLocks noGrp="1"/>
          </p:cNvSpPr>
          <p:nvPr>
            <p:ph type="sldNum" sz="quarter" idx="12"/>
          </p:nvPr>
        </p:nvSpPr>
        <p:spPr/>
        <p:txBody>
          <a:bodyPr/>
          <a:lstStyle/>
          <a:p>
            <a:fld id="{19B12225-5612-419B-A8D5-4B8EEE4C217E}" type="slidenum">
              <a:rPr lang="en-US" smtClean="0"/>
              <a:pPr/>
              <a:t>9</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2752671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29246</TotalTime>
  <Words>7142</Words>
  <Application>Microsoft Office PowerPoint</Application>
  <PresentationFormat>如螢幕大小 (4:3)</PresentationFormat>
  <Paragraphs>1156</Paragraphs>
  <Slides>62</Slides>
  <Notes>17</Notes>
  <HiddenSlides>2</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62</vt:i4>
      </vt:variant>
    </vt:vector>
  </HeadingPairs>
  <TitlesOfParts>
    <vt:vector size="77" baseType="lpstr">
      <vt:lpstr>Gill Sans</vt:lpstr>
      <vt:lpstr>Haas Grot Disp R 75</vt:lpstr>
      <vt:lpstr>Helvetica Neue</vt:lpstr>
      <vt:lpstr>Monotype Sorts</vt:lpstr>
      <vt:lpstr>Zapf Dingbats</vt:lpstr>
      <vt:lpstr>Arial</vt:lpstr>
      <vt:lpstr>Calibri</vt:lpstr>
      <vt:lpstr>Cambria Math</vt:lpstr>
      <vt:lpstr>Corbel</vt:lpstr>
      <vt:lpstr>Lucida Sans Unicode</vt:lpstr>
      <vt:lpstr>Tahoma</vt:lpstr>
      <vt:lpstr>Times New Roman</vt:lpstr>
      <vt:lpstr>Wingdings</vt:lpstr>
      <vt:lpstr>Wingdings 2</vt:lpstr>
      <vt:lpstr>Module</vt:lpstr>
      <vt:lpstr>Finding Similar Items: Locality Sensitive Hashing</vt:lpstr>
      <vt:lpstr>New thread: High dim. data</vt:lpstr>
      <vt:lpstr>Pinterest Visual Search</vt:lpstr>
      <vt:lpstr>How does it work?</vt:lpstr>
      <vt:lpstr>Application: Visual Search</vt:lpstr>
      <vt:lpstr>Scene Completion Problem </vt:lpstr>
      <vt:lpstr>Scene Completion Problem </vt:lpstr>
      <vt:lpstr>Scene Completion Problem </vt:lpstr>
      <vt:lpstr>Scene Completion Problem </vt:lpstr>
      <vt:lpstr>A Common Metaphor</vt:lpstr>
      <vt:lpstr>Problem for Today’s Lecture</vt:lpstr>
      <vt:lpstr>Relation to Frequent Patterns</vt:lpstr>
      <vt:lpstr>Relation to Frequent Patterns</vt:lpstr>
      <vt:lpstr>Relation to Frequent Patterns</vt:lpstr>
      <vt:lpstr>Relation to Frequent Patterns</vt:lpstr>
      <vt:lpstr>LSH: The Bigfoot of CS</vt:lpstr>
      <vt:lpstr>Motivating Application:  Finding Similar Documents</vt:lpstr>
      <vt:lpstr>Motivation for Min-Hash/LSH</vt:lpstr>
      <vt:lpstr>3 Essential Steps for Similar Docs</vt:lpstr>
      <vt:lpstr>The Big Picture</vt:lpstr>
      <vt:lpstr> Shingling</vt:lpstr>
      <vt:lpstr>Documents as High-Dim Data</vt:lpstr>
      <vt:lpstr>Compressing Shingles</vt:lpstr>
      <vt:lpstr>Similarity Metric for Shingles</vt:lpstr>
      <vt:lpstr>From Sets to Boolean Matrices</vt:lpstr>
      <vt:lpstr>Outline: Finding Similar Columns</vt:lpstr>
      <vt:lpstr> Min-Hashing</vt:lpstr>
      <vt:lpstr>Hashing Columns (Signatures)</vt:lpstr>
      <vt:lpstr>Min-Hashing: Goal</vt:lpstr>
      <vt:lpstr>Min-Hashing: Overview</vt:lpstr>
      <vt:lpstr>Min-Hashing</vt:lpstr>
      <vt:lpstr>Min-Hashing Example</vt:lpstr>
      <vt:lpstr>A Subtle Point</vt:lpstr>
      <vt:lpstr>The Min-Hash Property</vt:lpstr>
      <vt:lpstr>Four Types of Rows</vt:lpstr>
      <vt:lpstr>Similarity for Signatures</vt:lpstr>
      <vt:lpstr>Min-Hashing Example</vt:lpstr>
      <vt:lpstr>Implementation Trick</vt:lpstr>
      <vt:lpstr>Implementation</vt:lpstr>
      <vt:lpstr>Example Implementation </vt:lpstr>
      <vt:lpstr> Locality Sensitive Hashing</vt:lpstr>
      <vt:lpstr>LSH: Overview</vt:lpstr>
      <vt:lpstr>LSH: Overview</vt:lpstr>
      <vt:lpstr>LSH for Min-Hash</vt:lpstr>
      <vt:lpstr>Partition M into b Bands</vt:lpstr>
      <vt:lpstr>Partition M into Bands</vt:lpstr>
      <vt:lpstr>Hashing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Chris Wang</cp:lastModifiedBy>
  <cp:revision>1412</cp:revision>
  <cp:lastPrinted>2018-01-16T16:24:00Z</cp:lastPrinted>
  <dcterms:created xsi:type="dcterms:W3CDTF">2009-06-12T17:14:38Z</dcterms:created>
  <dcterms:modified xsi:type="dcterms:W3CDTF">2024-10-01T10:51:23Z</dcterms:modified>
</cp:coreProperties>
</file>